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notesMasterIdLst>
    <p:notesMasterId r:id="rId12"/>
  </p:notesMasterIdLst>
  <p:sldIdLst>
    <p:sldId id="564" r:id="rId2"/>
    <p:sldId id="752" r:id="rId3"/>
    <p:sldId id="751" r:id="rId4"/>
    <p:sldId id="757" r:id="rId5"/>
    <p:sldId id="768" r:id="rId6"/>
    <p:sldId id="758" r:id="rId7"/>
    <p:sldId id="759" r:id="rId8"/>
    <p:sldId id="767" r:id="rId9"/>
    <p:sldId id="725" r:id="rId10"/>
    <p:sldId id="591" r:id="rId11"/>
  </p:sldIdLst>
  <p:sldSz cx="9906000" cy="6858000" type="A4"/>
  <p:notesSz cx="68199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89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78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68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57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94704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73644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52585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31526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C1"/>
    <a:srgbClr val="0391BD"/>
    <a:srgbClr val="FFDF8F"/>
    <a:srgbClr val="E4C230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10" d="100"/>
          <a:sy n="110" d="100"/>
        </p:scale>
        <p:origin x="-762" y="15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391" y="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1BB152-D394-4670-8B91-AAA62835C8C8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4538"/>
            <a:ext cx="53721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2" rIns="91410" bIns="4570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8" y="4711703"/>
            <a:ext cx="5454650" cy="4462463"/>
          </a:xfrm>
          <a:prstGeom prst="rect">
            <a:avLst/>
          </a:prstGeom>
        </p:spPr>
        <p:txBody>
          <a:bodyPr vert="horz" lIns="91410" tIns="45702" rIns="91410" bIns="4570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181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391" y="942181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630606-8DC8-4A83-83A4-02356506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9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89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78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682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157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4704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644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585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526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3900" y="744538"/>
            <a:ext cx="537210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2347D-3A64-4874-9C20-064D1B3152C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30606-8DC8-4A83-83A4-0235650693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1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D7C0-0BB3-4A4A-8932-3478A34C3D21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12CC-6744-4F7F-BB0A-EB74919DF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AEDD-FDF1-4EE7-A0B0-11E98DD49CD6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F43E-6695-4BA6-912D-B4C16537F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8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4E1-1263-45F1-8172-69B045B69020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F794-E86F-4453-AC75-6DE711555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A3C4-D4FE-4B9D-802F-C08DB7C975F9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82D3-40BF-4704-8D04-78FC53693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8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5C48-5D4B-45B3-A8E5-074E59A8E37F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C4B2-5E90-45E3-A324-20543264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8B8D-4469-4548-9802-46C0B1DAC5EA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53FC-C4C0-49E4-9AFD-6E6FACF93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41" indent="0">
              <a:buNone/>
              <a:defRPr sz="2100" b="1"/>
            </a:lvl2pPr>
            <a:lvl3pPr marL="957882" indent="0">
              <a:buNone/>
              <a:defRPr sz="1800" b="1"/>
            </a:lvl3pPr>
            <a:lvl4pPr marL="1436823" indent="0">
              <a:buNone/>
              <a:defRPr sz="1700" b="1"/>
            </a:lvl4pPr>
            <a:lvl5pPr marL="1915764" indent="0">
              <a:buNone/>
              <a:defRPr sz="1700" b="1"/>
            </a:lvl5pPr>
            <a:lvl6pPr marL="2394704" indent="0">
              <a:buNone/>
              <a:defRPr sz="1700" b="1"/>
            </a:lvl6pPr>
            <a:lvl7pPr marL="2873644" indent="0">
              <a:buNone/>
              <a:defRPr sz="1700" b="1"/>
            </a:lvl7pPr>
            <a:lvl8pPr marL="3352585" indent="0">
              <a:buNone/>
              <a:defRPr sz="1700" b="1"/>
            </a:lvl8pPr>
            <a:lvl9pPr marL="38315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41" indent="0">
              <a:buNone/>
              <a:defRPr sz="2100" b="1"/>
            </a:lvl2pPr>
            <a:lvl3pPr marL="957882" indent="0">
              <a:buNone/>
              <a:defRPr sz="1800" b="1"/>
            </a:lvl3pPr>
            <a:lvl4pPr marL="1436823" indent="0">
              <a:buNone/>
              <a:defRPr sz="1700" b="1"/>
            </a:lvl4pPr>
            <a:lvl5pPr marL="1915764" indent="0">
              <a:buNone/>
              <a:defRPr sz="1700" b="1"/>
            </a:lvl5pPr>
            <a:lvl6pPr marL="2394704" indent="0">
              <a:buNone/>
              <a:defRPr sz="1700" b="1"/>
            </a:lvl6pPr>
            <a:lvl7pPr marL="2873644" indent="0">
              <a:buNone/>
              <a:defRPr sz="1700" b="1"/>
            </a:lvl7pPr>
            <a:lvl8pPr marL="3352585" indent="0">
              <a:buNone/>
              <a:defRPr sz="1700" b="1"/>
            </a:lvl8pPr>
            <a:lvl9pPr marL="38315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634F-88E1-40BE-8BCB-AE6FEE927F55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B843-447A-419F-AFDD-84A0143C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808-A9E5-4B1D-A0EB-E6AABD085D0B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86E0-8F16-4CCD-B6AB-01AD8F69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8817-9166-49B2-BA61-308A06B59708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963C-A3DD-4C90-B637-4E0E2E42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41" indent="0">
              <a:buNone/>
              <a:defRPr sz="1200"/>
            </a:lvl2pPr>
            <a:lvl3pPr marL="957882" indent="0">
              <a:buNone/>
              <a:defRPr sz="1100"/>
            </a:lvl3pPr>
            <a:lvl4pPr marL="1436823" indent="0">
              <a:buNone/>
              <a:defRPr sz="1000"/>
            </a:lvl4pPr>
            <a:lvl5pPr marL="1915764" indent="0">
              <a:buNone/>
              <a:defRPr sz="1000"/>
            </a:lvl5pPr>
            <a:lvl6pPr marL="2394704" indent="0">
              <a:buNone/>
              <a:defRPr sz="1000"/>
            </a:lvl6pPr>
            <a:lvl7pPr marL="2873644" indent="0">
              <a:buNone/>
              <a:defRPr sz="1000"/>
            </a:lvl7pPr>
            <a:lvl8pPr marL="3352585" indent="0">
              <a:buNone/>
              <a:defRPr sz="1000"/>
            </a:lvl8pPr>
            <a:lvl9pPr marL="38315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73F0-AC83-4C14-AA77-B98DD767E431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4AC8-88AD-4392-ACE6-298FDE4FA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941" indent="0">
              <a:buNone/>
              <a:defRPr sz="2900"/>
            </a:lvl2pPr>
            <a:lvl3pPr marL="957882" indent="0">
              <a:buNone/>
              <a:defRPr sz="2600"/>
            </a:lvl3pPr>
            <a:lvl4pPr marL="1436823" indent="0">
              <a:buNone/>
              <a:defRPr sz="2100"/>
            </a:lvl4pPr>
            <a:lvl5pPr marL="1915764" indent="0">
              <a:buNone/>
              <a:defRPr sz="2100"/>
            </a:lvl5pPr>
            <a:lvl6pPr marL="2394704" indent="0">
              <a:buNone/>
              <a:defRPr sz="2100"/>
            </a:lvl6pPr>
            <a:lvl7pPr marL="2873644" indent="0">
              <a:buNone/>
              <a:defRPr sz="2100"/>
            </a:lvl7pPr>
            <a:lvl8pPr marL="3352585" indent="0">
              <a:buNone/>
              <a:defRPr sz="2100"/>
            </a:lvl8pPr>
            <a:lvl9pPr marL="3831526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41" indent="0">
              <a:buNone/>
              <a:defRPr sz="1200"/>
            </a:lvl2pPr>
            <a:lvl3pPr marL="957882" indent="0">
              <a:buNone/>
              <a:defRPr sz="1100"/>
            </a:lvl3pPr>
            <a:lvl4pPr marL="1436823" indent="0">
              <a:buNone/>
              <a:defRPr sz="1000"/>
            </a:lvl4pPr>
            <a:lvl5pPr marL="1915764" indent="0">
              <a:buNone/>
              <a:defRPr sz="1000"/>
            </a:lvl5pPr>
            <a:lvl6pPr marL="2394704" indent="0">
              <a:buNone/>
              <a:defRPr sz="1000"/>
            </a:lvl6pPr>
            <a:lvl7pPr marL="2873644" indent="0">
              <a:buNone/>
              <a:defRPr sz="1000"/>
            </a:lvl7pPr>
            <a:lvl8pPr marL="3352585" indent="0">
              <a:buNone/>
              <a:defRPr sz="1000"/>
            </a:lvl8pPr>
            <a:lvl9pPr marL="38315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4A8E-4870-447C-B41E-FC7547BD9000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DD71-8450-4429-A6B6-4A1338F7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9000">
              <a:schemeClr val="bg1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7" tIns="47889" rIns="95777" bIns="47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7" tIns="47889" rIns="95777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77" tIns="47889" rIns="95777" bIns="478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F0FA7-26BA-4D41-AF57-16A81E10CBC3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77" tIns="47889" rIns="95777" bIns="478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5777" tIns="47889" rIns="95777" bIns="478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16A3B-3262-4F26-B04A-130F22AD5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94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88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82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76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9205" indent="-35920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9" indent="-29933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52" indent="-23947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93" indent="-23947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34" indent="-23947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74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15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56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96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1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82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23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64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04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4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85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26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0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1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www.gosuslugi.ru/642141/1/for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" y="221878"/>
            <a:ext cx="9730509" cy="657897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285809" y="5489010"/>
            <a:ext cx="347872" cy="206693"/>
          </a:xfrm>
          <a:custGeom>
            <a:avLst/>
            <a:gdLst/>
            <a:ahLst/>
            <a:cxnLst/>
            <a:rect l="l" t="t" r="r" b="b"/>
            <a:pathLst>
              <a:path w="570865" h="275590">
                <a:moveTo>
                  <a:pt x="244627" y="41859"/>
                </a:moveTo>
                <a:lnTo>
                  <a:pt x="224129" y="23660"/>
                </a:lnTo>
                <a:lnTo>
                  <a:pt x="199872" y="10566"/>
                </a:lnTo>
                <a:lnTo>
                  <a:pt x="172466" y="2654"/>
                </a:lnTo>
                <a:lnTo>
                  <a:pt x="142443" y="0"/>
                </a:lnTo>
                <a:lnTo>
                  <a:pt x="96227" y="6680"/>
                </a:lnTo>
                <a:lnTo>
                  <a:pt x="56984" y="25514"/>
                </a:lnTo>
                <a:lnTo>
                  <a:pt x="26593" y="54775"/>
                </a:lnTo>
                <a:lnTo>
                  <a:pt x="6972" y="92684"/>
                </a:lnTo>
                <a:lnTo>
                  <a:pt x="0" y="137490"/>
                </a:lnTo>
                <a:lnTo>
                  <a:pt x="6959" y="182333"/>
                </a:lnTo>
                <a:lnTo>
                  <a:pt x="26568" y="220256"/>
                </a:lnTo>
                <a:lnTo>
                  <a:pt x="56908" y="249516"/>
                </a:lnTo>
                <a:lnTo>
                  <a:pt x="96050" y="268351"/>
                </a:lnTo>
                <a:lnTo>
                  <a:pt x="142100" y="275018"/>
                </a:lnTo>
                <a:lnTo>
                  <a:pt x="172313" y="272300"/>
                </a:lnTo>
                <a:lnTo>
                  <a:pt x="199834" y="264248"/>
                </a:lnTo>
                <a:lnTo>
                  <a:pt x="224116" y="251015"/>
                </a:lnTo>
                <a:lnTo>
                  <a:pt x="244627" y="232740"/>
                </a:lnTo>
                <a:lnTo>
                  <a:pt x="219684" y="208546"/>
                </a:lnTo>
                <a:lnTo>
                  <a:pt x="203250" y="222821"/>
                </a:lnTo>
                <a:lnTo>
                  <a:pt x="185140" y="232867"/>
                </a:lnTo>
                <a:lnTo>
                  <a:pt x="165379" y="238810"/>
                </a:lnTo>
                <a:lnTo>
                  <a:pt x="143992" y="240753"/>
                </a:lnTo>
                <a:lnTo>
                  <a:pt x="101917" y="232994"/>
                </a:lnTo>
                <a:lnTo>
                  <a:pt x="68465" y="211455"/>
                </a:lnTo>
                <a:lnTo>
                  <a:pt x="46393" y="178752"/>
                </a:lnTo>
                <a:lnTo>
                  <a:pt x="38417" y="137490"/>
                </a:lnTo>
                <a:lnTo>
                  <a:pt x="46393" y="96266"/>
                </a:lnTo>
                <a:lnTo>
                  <a:pt x="68465" y="63563"/>
                </a:lnTo>
                <a:lnTo>
                  <a:pt x="101917" y="41998"/>
                </a:lnTo>
                <a:lnTo>
                  <a:pt x="143992" y="34226"/>
                </a:lnTo>
                <a:lnTo>
                  <a:pt x="165379" y="36118"/>
                </a:lnTo>
                <a:lnTo>
                  <a:pt x="185140" y="41935"/>
                </a:lnTo>
                <a:lnTo>
                  <a:pt x="203250" y="51854"/>
                </a:lnTo>
                <a:lnTo>
                  <a:pt x="219684" y="66090"/>
                </a:lnTo>
                <a:lnTo>
                  <a:pt x="244627" y="41859"/>
                </a:lnTo>
                <a:close/>
              </a:path>
              <a:path w="570865" h="275590">
                <a:moveTo>
                  <a:pt x="570649" y="137490"/>
                </a:moveTo>
                <a:lnTo>
                  <a:pt x="563689" y="92824"/>
                </a:lnTo>
                <a:lnTo>
                  <a:pt x="544055" y="54927"/>
                </a:lnTo>
                <a:lnTo>
                  <a:pt x="532257" y="43548"/>
                </a:lnTo>
                <a:lnTo>
                  <a:pt x="532257" y="137490"/>
                </a:lnTo>
                <a:lnTo>
                  <a:pt x="524370" y="178752"/>
                </a:lnTo>
                <a:lnTo>
                  <a:pt x="502539" y="211455"/>
                </a:lnTo>
                <a:lnTo>
                  <a:pt x="469531" y="232994"/>
                </a:lnTo>
                <a:lnTo>
                  <a:pt x="428117" y="240753"/>
                </a:lnTo>
                <a:lnTo>
                  <a:pt x="386321" y="232994"/>
                </a:lnTo>
                <a:lnTo>
                  <a:pt x="353110" y="211455"/>
                </a:lnTo>
                <a:lnTo>
                  <a:pt x="331203" y="178752"/>
                </a:lnTo>
                <a:lnTo>
                  <a:pt x="323291" y="137490"/>
                </a:lnTo>
                <a:lnTo>
                  <a:pt x="331203" y="96266"/>
                </a:lnTo>
                <a:lnTo>
                  <a:pt x="353110" y="63563"/>
                </a:lnTo>
                <a:lnTo>
                  <a:pt x="386321" y="41998"/>
                </a:lnTo>
                <a:lnTo>
                  <a:pt x="428117" y="34226"/>
                </a:lnTo>
                <a:lnTo>
                  <a:pt x="469531" y="41998"/>
                </a:lnTo>
                <a:lnTo>
                  <a:pt x="502539" y="63563"/>
                </a:lnTo>
                <a:lnTo>
                  <a:pt x="524370" y="96266"/>
                </a:lnTo>
                <a:lnTo>
                  <a:pt x="532257" y="137490"/>
                </a:lnTo>
                <a:lnTo>
                  <a:pt x="532257" y="43548"/>
                </a:lnTo>
                <a:lnTo>
                  <a:pt x="522592" y="34226"/>
                </a:lnTo>
                <a:lnTo>
                  <a:pt x="513664" y="25615"/>
                </a:lnTo>
                <a:lnTo>
                  <a:pt x="474383" y="6705"/>
                </a:lnTo>
                <a:lnTo>
                  <a:pt x="428117" y="0"/>
                </a:lnTo>
                <a:lnTo>
                  <a:pt x="381546" y="6743"/>
                </a:lnTo>
                <a:lnTo>
                  <a:pt x="342074" y="25717"/>
                </a:lnTo>
                <a:lnTo>
                  <a:pt x="311569" y="55067"/>
                </a:lnTo>
                <a:lnTo>
                  <a:pt x="291909" y="92951"/>
                </a:lnTo>
                <a:lnTo>
                  <a:pt x="284937" y="137490"/>
                </a:lnTo>
                <a:lnTo>
                  <a:pt x="291909" y="182029"/>
                </a:lnTo>
                <a:lnTo>
                  <a:pt x="311569" y="219925"/>
                </a:lnTo>
                <a:lnTo>
                  <a:pt x="342074" y="249288"/>
                </a:lnTo>
                <a:lnTo>
                  <a:pt x="381546" y="268274"/>
                </a:lnTo>
                <a:lnTo>
                  <a:pt x="428117" y="275018"/>
                </a:lnTo>
                <a:lnTo>
                  <a:pt x="474383" y="268312"/>
                </a:lnTo>
                <a:lnTo>
                  <a:pt x="513664" y="249402"/>
                </a:lnTo>
                <a:lnTo>
                  <a:pt x="522617" y="240753"/>
                </a:lnTo>
                <a:lnTo>
                  <a:pt x="544055" y="220091"/>
                </a:lnTo>
                <a:lnTo>
                  <a:pt x="563689" y="182181"/>
                </a:lnTo>
                <a:lnTo>
                  <a:pt x="570649" y="13749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773" y="5491686"/>
            <a:ext cx="163294" cy="235268"/>
          </a:xfrm>
          <a:custGeom>
            <a:avLst/>
            <a:gdLst/>
            <a:ahLst/>
            <a:cxnLst/>
            <a:rect l="l" t="t" r="r" b="b"/>
            <a:pathLst>
              <a:path w="267970" h="313690">
                <a:moveTo>
                  <a:pt x="267360" y="234950"/>
                </a:moveTo>
                <a:lnTo>
                  <a:pt x="225856" y="234950"/>
                </a:lnTo>
                <a:lnTo>
                  <a:pt x="225856" y="0"/>
                </a:lnTo>
                <a:lnTo>
                  <a:pt x="187845" y="0"/>
                </a:lnTo>
                <a:lnTo>
                  <a:pt x="187845" y="234950"/>
                </a:lnTo>
                <a:lnTo>
                  <a:pt x="38074" y="234950"/>
                </a:lnTo>
                <a:lnTo>
                  <a:pt x="38074" y="0"/>
                </a:lnTo>
                <a:lnTo>
                  <a:pt x="0" y="0"/>
                </a:lnTo>
                <a:lnTo>
                  <a:pt x="0" y="234950"/>
                </a:lnTo>
                <a:lnTo>
                  <a:pt x="0" y="267970"/>
                </a:lnTo>
                <a:lnTo>
                  <a:pt x="231597" y="267970"/>
                </a:lnTo>
                <a:lnTo>
                  <a:pt x="231597" y="313690"/>
                </a:lnTo>
                <a:lnTo>
                  <a:pt x="267360" y="313690"/>
                </a:lnTo>
                <a:lnTo>
                  <a:pt x="267360" y="267970"/>
                </a:lnTo>
                <a:lnTo>
                  <a:pt x="267360" y="2349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4119" y="5491331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7053" y="0"/>
                </a:lnTo>
                <a:lnTo>
                  <a:pt x="38074" y="207378"/>
                </a:lnTo>
                <a:lnTo>
                  <a:pt x="38074" y="0"/>
                </a:lnTo>
                <a:lnTo>
                  <a:pt x="0" y="0"/>
                </a:lnTo>
                <a:lnTo>
                  <a:pt x="0" y="268859"/>
                </a:lnTo>
                <a:lnTo>
                  <a:pt x="35344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3368" y="5491334"/>
            <a:ext cx="344002" cy="204311"/>
          </a:xfrm>
          <a:custGeom>
            <a:avLst/>
            <a:gdLst/>
            <a:ahLst/>
            <a:cxnLst/>
            <a:rect l="l" t="t" r="r" b="b"/>
            <a:pathLst>
              <a:path w="564515" h="272415">
                <a:moveTo>
                  <a:pt x="281876" y="268859"/>
                </a:moveTo>
                <a:lnTo>
                  <a:pt x="251307" y="201587"/>
                </a:lnTo>
                <a:lnTo>
                  <a:pt x="237363" y="170891"/>
                </a:lnTo>
                <a:lnTo>
                  <a:pt x="198564" y="85496"/>
                </a:lnTo>
                <a:lnTo>
                  <a:pt x="198564" y="170891"/>
                </a:lnTo>
                <a:lnTo>
                  <a:pt x="82537" y="170891"/>
                </a:lnTo>
                <a:lnTo>
                  <a:pt x="140512" y="39166"/>
                </a:lnTo>
                <a:lnTo>
                  <a:pt x="198564" y="170891"/>
                </a:lnTo>
                <a:lnTo>
                  <a:pt x="198564" y="85496"/>
                </a:lnTo>
                <a:lnTo>
                  <a:pt x="177520" y="39166"/>
                </a:lnTo>
                <a:lnTo>
                  <a:pt x="159727" y="0"/>
                </a:lnTo>
                <a:lnTo>
                  <a:pt x="121754" y="0"/>
                </a:lnTo>
                <a:lnTo>
                  <a:pt x="0" y="268859"/>
                </a:lnTo>
                <a:lnTo>
                  <a:pt x="39522" y="268859"/>
                </a:lnTo>
                <a:lnTo>
                  <a:pt x="69088" y="201587"/>
                </a:lnTo>
                <a:lnTo>
                  <a:pt x="211950" y="201587"/>
                </a:lnTo>
                <a:lnTo>
                  <a:pt x="241503" y="268859"/>
                </a:lnTo>
                <a:lnTo>
                  <a:pt x="281876" y="268859"/>
                </a:lnTo>
                <a:close/>
              </a:path>
              <a:path w="564515" h="272415">
                <a:moveTo>
                  <a:pt x="564489" y="0"/>
                </a:moveTo>
                <a:lnTo>
                  <a:pt x="375094" y="0"/>
                </a:lnTo>
                <a:lnTo>
                  <a:pt x="370941" y="113322"/>
                </a:lnTo>
                <a:lnTo>
                  <a:pt x="366814" y="167665"/>
                </a:lnTo>
                <a:lnTo>
                  <a:pt x="358279" y="205981"/>
                </a:lnTo>
                <a:lnTo>
                  <a:pt x="344068" y="228688"/>
                </a:lnTo>
                <a:lnTo>
                  <a:pt x="322948" y="236169"/>
                </a:lnTo>
                <a:lnTo>
                  <a:pt x="318630" y="236169"/>
                </a:lnTo>
                <a:lnTo>
                  <a:pt x="315252" y="235826"/>
                </a:lnTo>
                <a:lnTo>
                  <a:pt x="310616" y="234657"/>
                </a:lnTo>
                <a:lnTo>
                  <a:pt x="307924" y="268859"/>
                </a:lnTo>
                <a:lnTo>
                  <a:pt x="317169" y="271106"/>
                </a:lnTo>
                <a:lnTo>
                  <a:pt x="324446" y="271894"/>
                </a:lnTo>
                <a:lnTo>
                  <a:pt x="332117" y="271894"/>
                </a:lnTo>
                <a:lnTo>
                  <a:pt x="387197" y="232041"/>
                </a:lnTo>
                <a:lnTo>
                  <a:pt x="399719" y="182143"/>
                </a:lnTo>
                <a:lnTo>
                  <a:pt x="405168" y="112153"/>
                </a:lnTo>
                <a:lnTo>
                  <a:pt x="407835" y="33401"/>
                </a:lnTo>
                <a:lnTo>
                  <a:pt x="526834" y="33401"/>
                </a:lnTo>
                <a:lnTo>
                  <a:pt x="526834" y="268859"/>
                </a:lnTo>
                <a:lnTo>
                  <a:pt x="564489" y="268859"/>
                </a:lnTo>
                <a:lnTo>
                  <a:pt x="56448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67709" y="5491334"/>
            <a:ext cx="132338" cy="20193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0972" y="268846"/>
                </a:lnTo>
                <a:lnTo>
                  <a:pt x="155897" y="263117"/>
                </a:lnTo>
                <a:lnTo>
                  <a:pt x="189190" y="246046"/>
                </a:lnTo>
                <a:lnTo>
                  <a:pt x="194705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747" y="124015"/>
                </a:lnTo>
                <a:lnTo>
                  <a:pt x="191338" y="115123"/>
                </a:lnTo>
                <a:lnTo>
                  <a:pt x="160263" y="99098"/>
                </a:lnTo>
                <a:lnTo>
                  <a:pt x="117906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17169" h="269240">
                <a:moveTo>
                  <a:pt x="197747" y="124015"/>
                </a:moveTo>
                <a:lnTo>
                  <a:pt x="109410" y="124015"/>
                </a:lnTo>
                <a:lnTo>
                  <a:pt x="139192" y="127311"/>
                </a:lnTo>
                <a:lnTo>
                  <a:pt x="160855" y="137417"/>
                </a:lnTo>
                <a:lnTo>
                  <a:pt x="174082" y="154662"/>
                </a:lnTo>
                <a:lnTo>
                  <a:pt x="178562" y="179374"/>
                </a:lnTo>
                <a:lnTo>
                  <a:pt x="174025" y="204962"/>
                </a:lnTo>
                <a:lnTo>
                  <a:pt x="160702" y="223477"/>
                </a:lnTo>
                <a:lnTo>
                  <a:pt x="139021" y="234726"/>
                </a:lnTo>
                <a:lnTo>
                  <a:pt x="109410" y="238518"/>
                </a:lnTo>
                <a:lnTo>
                  <a:pt x="194705" y="238518"/>
                </a:lnTo>
                <a:lnTo>
                  <a:pt x="209879" y="217807"/>
                </a:lnTo>
                <a:lnTo>
                  <a:pt x="216992" y="178574"/>
                </a:lnTo>
                <a:lnTo>
                  <a:pt x="210468" y="141662"/>
                </a:lnTo>
                <a:lnTo>
                  <a:pt x="197747" y="12401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3863" y="5602773"/>
            <a:ext cx="23604" cy="90488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50"/>
                </a:moveTo>
                <a:lnTo>
                  <a:pt x="38455" y="120650"/>
                </a:lnTo>
                <a:lnTo>
                  <a:pt x="3845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43861" y="5491334"/>
            <a:ext cx="141237" cy="20193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241" y="0"/>
                </a:moveTo>
                <a:lnTo>
                  <a:pt x="192824" y="0"/>
                </a:lnTo>
                <a:lnTo>
                  <a:pt x="192824" y="115570"/>
                </a:lnTo>
                <a:lnTo>
                  <a:pt x="38455" y="115570"/>
                </a:lnTo>
                <a:lnTo>
                  <a:pt x="38455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824" y="148590"/>
                </a:lnTo>
                <a:lnTo>
                  <a:pt x="192824" y="269240"/>
                </a:lnTo>
                <a:lnTo>
                  <a:pt x="231241" y="269240"/>
                </a:lnTo>
                <a:lnTo>
                  <a:pt x="231241" y="148590"/>
                </a:lnTo>
                <a:lnTo>
                  <a:pt x="231241" y="115570"/>
                </a:lnTo>
                <a:lnTo>
                  <a:pt x="23124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5098" y="5491334"/>
            <a:ext cx="181481" cy="201930"/>
          </a:xfrm>
          <a:custGeom>
            <a:avLst/>
            <a:gdLst/>
            <a:ahLst/>
            <a:cxnLst/>
            <a:rect l="l" t="t" r="r" b="b"/>
            <a:pathLst>
              <a:path w="297815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1048" y="268846"/>
                </a:lnTo>
                <a:lnTo>
                  <a:pt x="155967" y="263117"/>
                </a:lnTo>
                <a:lnTo>
                  <a:pt x="189247" y="246046"/>
                </a:lnTo>
                <a:lnTo>
                  <a:pt x="194759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809" y="124015"/>
                </a:lnTo>
                <a:lnTo>
                  <a:pt x="191406" y="115123"/>
                </a:lnTo>
                <a:lnTo>
                  <a:pt x="160339" y="99098"/>
                </a:lnTo>
                <a:lnTo>
                  <a:pt x="117957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97815" h="269240">
                <a:moveTo>
                  <a:pt x="197809" y="124015"/>
                </a:moveTo>
                <a:lnTo>
                  <a:pt x="109473" y="124015"/>
                </a:lnTo>
                <a:lnTo>
                  <a:pt x="139260" y="127311"/>
                </a:lnTo>
                <a:lnTo>
                  <a:pt x="160931" y="137417"/>
                </a:lnTo>
                <a:lnTo>
                  <a:pt x="174167" y="154662"/>
                </a:lnTo>
                <a:lnTo>
                  <a:pt x="178650" y="179374"/>
                </a:lnTo>
                <a:lnTo>
                  <a:pt x="174110" y="204962"/>
                </a:lnTo>
                <a:lnTo>
                  <a:pt x="160778" y="223477"/>
                </a:lnTo>
                <a:lnTo>
                  <a:pt x="139088" y="234726"/>
                </a:lnTo>
                <a:lnTo>
                  <a:pt x="109473" y="238518"/>
                </a:lnTo>
                <a:lnTo>
                  <a:pt x="194759" y="238518"/>
                </a:lnTo>
                <a:lnTo>
                  <a:pt x="209923" y="217807"/>
                </a:lnTo>
                <a:lnTo>
                  <a:pt x="217030" y="178574"/>
                </a:lnTo>
                <a:lnTo>
                  <a:pt x="210517" y="141662"/>
                </a:lnTo>
                <a:lnTo>
                  <a:pt x="197809" y="124015"/>
                </a:lnTo>
                <a:close/>
              </a:path>
              <a:path w="297815" h="269240">
                <a:moveTo>
                  <a:pt x="297662" y="0"/>
                </a:moveTo>
                <a:lnTo>
                  <a:pt x="259651" y="0"/>
                </a:lnTo>
                <a:lnTo>
                  <a:pt x="259651" y="268833"/>
                </a:lnTo>
                <a:lnTo>
                  <a:pt x="297662" y="268833"/>
                </a:lnTo>
                <a:lnTo>
                  <a:pt x="29766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86854" y="5491331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78"/>
                </a:lnTo>
                <a:lnTo>
                  <a:pt x="37998" y="0"/>
                </a:lnTo>
                <a:lnTo>
                  <a:pt x="0" y="0"/>
                </a:lnTo>
                <a:lnTo>
                  <a:pt x="0" y="268859"/>
                </a:lnTo>
                <a:lnTo>
                  <a:pt x="35306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1099" y="5782035"/>
            <a:ext cx="195798" cy="216694"/>
          </a:xfrm>
          <a:custGeom>
            <a:avLst/>
            <a:gdLst/>
            <a:ahLst/>
            <a:cxnLst/>
            <a:rect l="l" t="t" r="r" b="b"/>
            <a:pathLst>
              <a:path w="321309" h="288925">
                <a:moveTo>
                  <a:pt x="178600" y="0"/>
                </a:moveTo>
                <a:lnTo>
                  <a:pt x="142874" y="0"/>
                </a:lnTo>
                <a:lnTo>
                  <a:pt x="142874" y="27228"/>
                </a:lnTo>
                <a:lnTo>
                  <a:pt x="93220" y="33874"/>
                </a:lnTo>
                <a:lnTo>
                  <a:pt x="53437" y="49347"/>
                </a:lnTo>
                <a:lnTo>
                  <a:pt x="24195" y="73170"/>
                </a:lnTo>
                <a:lnTo>
                  <a:pt x="6160" y="104865"/>
                </a:lnTo>
                <a:lnTo>
                  <a:pt x="0" y="143954"/>
                </a:lnTo>
                <a:lnTo>
                  <a:pt x="9581" y="191472"/>
                </a:lnTo>
                <a:lnTo>
                  <a:pt x="37457" y="227364"/>
                </a:lnTo>
                <a:lnTo>
                  <a:pt x="82322" y="250660"/>
                </a:lnTo>
                <a:lnTo>
                  <a:pt x="142874" y="260388"/>
                </a:lnTo>
                <a:lnTo>
                  <a:pt x="142874" y="288785"/>
                </a:lnTo>
                <a:lnTo>
                  <a:pt x="178600" y="288785"/>
                </a:lnTo>
                <a:lnTo>
                  <a:pt x="178600" y="260388"/>
                </a:lnTo>
                <a:lnTo>
                  <a:pt x="228230" y="253903"/>
                </a:lnTo>
                <a:lnTo>
                  <a:pt x="267919" y="238525"/>
                </a:lnTo>
                <a:lnTo>
                  <a:pt x="277867" y="230403"/>
                </a:lnTo>
                <a:lnTo>
                  <a:pt x="142874" y="230403"/>
                </a:lnTo>
                <a:lnTo>
                  <a:pt x="98176" y="222589"/>
                </a:lnTo>
                <a:lnTo>
                  <a:pt x="64995" y="205495"/>
                </a:lnTo>
                <a:lnTo>
                  <a:pt x="44344" y="179243"/>
                </a:lnTo>
                <a:lnTo>
                  <a:pt x="37236" y="143954"/>
                </a:lnTo>
                <a:lnTo>
                  <a:pt x="44128" y="108709"/>
                </a:lnTo>
                <a:lnTo>
                  <a:pt x="64419" y="82484"/>
                </a:lnTo>
                <a:lnTo>
                  <a:pt x="97527" y="65392"/>
                </a:lnTo>
                <a:lnTo>
                  <a:pt x="142874" y="57543"/>
                </a:lnTo>
                <a:lnTo>
                  <a:pt x="278233" y="57543"/>
                </a:lnTo>
                <a:lnTo>
                  <a:pt x="238948" y="36992"/>
                </a:lnTo>
                <a:lnTo>
                  <a:pt x="178600" y="27228"/>
                </a:lnTo>
                <a:lnTo>
                  <a:pt x="178600" y="0"/>
                </a:lnTo>
                <a:close/>
              </a:path>
              <a:path w="321309" h="288925">
                <a:moveTo>
                  <a:pt x="178600" y="57543"/>
                </a:moveTo>
                <a:lnTo>
                  <a:pt x="142874" y="57543"/>
                </a:lnTo>
                <a:lnTo>
                  <a:pt x="142874" y="230403"/>
                </a:lnTo>
                <a:lnTo>
                  <a:pt x="178600" y="230403"/>
                </a:lnTo>
                <a:lnTo>
                  <a:pt x="178600" y="57543"/>
                </a:lnTo>
                <a:close/>
              </a:path>
              <a:path w="321309" h="288925">
                <a:moveTo>
                  <a:pt x="278233" y="57543"/>
                </a:moveTo>
                <a:lnTo>
                  <a:pt x="178600" y="57543"/>
                </a:lnTo>
                <a:lnTo>
                  <a:pt x="223452" y="65273"/>
                </a:lnTo>
                <a:lnTo>
                  <a:pt x="256611" y="82432"/>
                </a:lnTo>
                <a:lnTo>
                  <a:pt x="277171" y="108664"/>
                </a:lnTo>
                <a:lnTo>
                  <a:pt x="284225" y="143611"/>
                </a:lnTo>
                <a:lnTo>
                  <a:pt x="277335" y="178959"/>
                </a:lnTo>
                <a:lnTo>
                  <a:pt x="257049" y="205328"/>
                </a:lnTo>
                <a:lnTo>
                  <a:pt x="223945" y="222537"/>
                </a:lnTo>
                <a:lnTo>
                  <a:pt x="178600" y="230403"/>
                </a:lnTo>
                <a:lnTo>
                  <a:pt x="277867" y="230403"/>
                </a:lnTo>
                <a:lnTo>
                  <a:pt x="297044" y="214746"/>
                </a:lnTo>
                <a:lnTo>
                  <a:pt x="314977" y="183059"/>
                </a:lnTo>
                <a:lnTo>
                  <a:pt x="321094" y="143954"/>
                </a:lnTo>
                <a:lnTo>
                  <a:pt x="311523" y="96407"/>
                </a:lnTo>
                <a:lnTo>
                  <a:pt x="283698" y="60402"/>
                </a:lnTo>
                <a:lnTo>
                  <a:pt x="278233" y="5754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549" y="5787205"/>
            <a:ext cx="174516" cy="206693"/>
          </a:xfrm>
          <a:custGeom>
            <a:avLst/>
            <a:gdLst/>
            <a:ahLst/>
            <a:cxnLst/>
            <a:rect l="l" t="t" r="r" b="b"/>
            <a:pathLst>
              <a:path w="286384" h="275590">
                <a:moveTo>
                  <a:pt x="143281" y="0"/>
                </a:moveTo>
                <a:lnTo>
                  <a:pt x="96676" y="6735"/>
                </a:lnTo>
                <a:lnTo>
                  <a:pt x="57179" y="25705"/>
                </a:lnTo>
                <a:lnTo>
                  <a:pt x="26656" y="55050"/>
                </a:lnTo>
                <a:lnTo>
                  <a:pt x="6975" y="92914"/>
                </a:lnTo>
                <a:lnTo>
                  <a:pt x="0" y="137439"/>
                </a:lnTo>
                <a:lnTo>
                  <a:pt x="6975" y="181973"/>
                </a:lnTo>
                <a:lnTo>
                  <a:pt x="26656" y="219859"/>
                </a:lnTo>
                <a:lnTo>
                  <a:pt x="57179" y="249231"/>
                </a:lnTo>
                <a:lnTo>
                  <a:pt x="96676" y="268222"/>
                </a:lnTo>
                <a:lnTo>
                  <a:pt x="143281" y="274967"/>
                </a:lnTo>
                <a:lnTo>
                  <a:pt x="189521" y="268266"/>
                </a:lnTo>
                <a:lnTo>
                  <a:pt x="228788" y="249362"/>
                </a:lnTo>
                <a:lnTo>
                  <a:pt x="237690" y="240779"/>
                </a:lnTo>
                <a:lnTo>
                  <a:pt x="143281" y="240779"/>
                </a:lnTo>
                <a:lnTo>
                  <a:pt x="101470" y="233003"/>
                </a:lnTo>
                <a:lnTo>
                  <a:pt x="68252" y="211431"/>
                </a:lnTo>
                <a:lnTo>
                  <a:pt x="46337" y="178698"/>
                </a:lnTo>
                <a:lnTo>
                  <a:pt x="38430" y="137439"/>
                </a:lnTo>
                <a:lnTo>
                  <a:pt x="46337" y="96208"/>
                </a:lnTo>
                <a:lnTo>
                  <a:pt x="68252" y="63499"/>
                </a:lnTo>
                <a:lnTo>
                  <a:pt x="101470" y="41945"/>
                </a:lnTo>
                <a:lnTo>
                  <a:pt x="143281" y="34175"/>
                </a:lnTo>
                <a:lnTo>
                  <a:pt x="237678" y="34175"/>
                </a:lnTo>
                <a:lnTo>
                  <a:pt x="228788" y="25606"/>
                </a:lnTo>
                <a:lnTo>
                  <a:pt x="189521" y="6702"/>
                </a:lnTo>
                <a:lnTo>
                  <a:pt x="143281" y="0"/>
                </a:lnTo>
                <a:close/>
              </a:path>
              <a:path w="286384" h="275590">
                <a:moveTo>
                  <a:pt x="237678" y="34175"/>
                </a:moveTo>
                <a:lnTo>
                  <a:pt x="143281" y="34175"/>
                </a:lnTo>
                <a:lnTo>
                  <a:pt x="184653" y="41945"/>
                </a:lnTo>
                <a:lnTo>
                  <a:pt x="217635" y="63499"/>
                </a:lnTo>
                <a:lnTo>
                  <a:pt x="239455" y="96208"/>
                </a:lnTo>
                <a:lnTo>
                  <a:pt x="247345" y="137439"/>
                </a:lnTo>
                <a:lnTo>
                  <a:pt x="239455" y="178698"/>
                </a:lnTo>
                <a:lnTo>
                  <a:pt x="217635" y="211431"/>
                </a:lnTo>
                <a:lnTo>
                  <a:pt x="184653" y="233003"/>
                </a:lnTo>
                <a:lnTo>
                  <a:pt x="143281" y="240779"/>
                </a:lnTo>
                <a:lnTo>
                  <a:pt x="237690" y="240779"/>
                </a:lnTo>
                <a:lnTo>
                  <a:pt x="259183" y="220057"/>
                </a:lnTo>
                <a:lnTo>
                  <a:pt x="278811" y="182149"/>
                </a:lnTo>
                <a:lnTo>
                  <a:pt x="285775" y="137439"/>
                </a:lnTo>
                <a:lnTo>
                  <a:pt x="278811" y="92782"/>
                </a:lnTo>
                <a:lnTo>
                  <a:pt x="259183" y="54902"/>
                </a:lnTo>
                <a:lnTo>
                  <a:pt x="237678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9918" y="5900929"/>
            <a:ext cx="23604" cy="90488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49"/>
                </a:moveTo>
                <a:lnTo>
                  <a:pt x="38392" y="120649"/>
                </a:lnTo>
                <a:lnTo>
                  <a:pt x="38392" y="0"/>
                </a:lnTo>
                <a:lnTo>
                  <a:pt x="0" y="0"/>
                </a:lnTo>
                <a:lnTo>
                  <a:pt x="0" y="120649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9917" y="5789495"/>
            <a:ext cx="141237" cy="20193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178" y="0"/>
                </a:moveTo>
                <a:lnTo>
                  <a:pt x="192760" y="0"/>
                </a:lnTo>
                <a:lnTo>
                  <a:pt x="192760" y="115570"/>
                </a:lnTo>
                <a:lnTo>
                  <a:pt x="38392" y="115570"/>
                </a:lnTo>
                <a:lnTo>
                  <a:pt x="38392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760" y="148590"/>
                </a:lnTo>
                <a:lnTo>
                  <a:pt x="192760" y="269240"/>
                </a:lnTo>
                <a:lnTo>
                  <a:pt x="231178" y="269240"/>
                </a:lnTo>
                <a:lnTo>
                  <a:pt x="231178" y="148590"/>
                </a:lnTo>
                <a:lnTo>
                  <a:pt x="231178" y="115570"/>
                </a:lnTo>
                <a:lnTo>
                  <a:pt x="231178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1253" y="5789490"/>
            <a:ext cx="178772" cy="231458"/>
          </a:xfrm>
          <a:custGeom>
            <a:avLst/>
            <a:gdLst/>
            <a:ahLst/>
            <a:cxnLst/>
            <a:rect l="l" t="t" r="r" b="b"/>
            <a:pathLst>
              <a:path w="293369" h="308609">
                <a:moveTo>
                  <a:pt x="293077" y="235394"/>
                </a:moveTo>
                <a:lnTo>
                  <a:pt x="380" y="235394"/>
                </a:lnTo>
                <a:lnTo>
                  <a:pt x="0" y="308355"/>
                </a:lnTo>
                <a:lnTo>
                  <a:pt x="35699" y="308355"/>
                </a:lnTo>
                <a:lnTo>
                  <a:pt x="36080" y="268820"/>
                </a:lnTo>
                <a:lnTo>
                  <a:pt x="293077" y="268820"/>
                </a:lnTo>
                <a:lnTo>
                  <a:pt x="293077" y="235394"/>
                </a:lnTo>
                <a:close/>
              </a:path>
              <a:path w="293369" h="308609">
                <a:moveTo>
                  <a:pt x="293077" y="268820"/>
                </a:moveTo>
                <a:lnTo>
                  <a:pt x="257327" y="268820"/>
                </a:lnTo>
                <a:lnTo>
                  <a:pt x="257327" y="308355"/>
                </a:lnTo>
                <a:lnTo>
                  <a:pt x="293077" y="308355"/>
                </a:lnTo>
                <a:lnTo>
                  <a:pt x="293077" y="268820"/>
                </a:lnTo>
                <a:close/>
              </a:path>
              <a:path w="293369" h="308609">
                <a:moveTo>
                  <a:pt x="253453" y="0"/>
                </a:moveTo>
                <a:lnTo>
                  <a:pt x="64528" y="0"/>
                </a:lnTo>
                <a:lnTo>
                  <a:pt x="61861" y="86385"/>
                </a:lnTo>
                <a:lnTo>
                  <a:pt x="58332" y="143884"/>
                </a:lnTo>
                <a:lnTo>
                  <a:pt x="50466" y="190727"/>
                </a:lnTo>
                <a:lnTo>
                  <a:pt x="36204" y="222650"/>
                </a:lnTo>
                <a:lnTo>
                  <a:pt x="13487" y="235394"/>
                </a:lnTo>
                <a:lnTo>
                  <a:pt x="63792" y="235394"/>
                </a:lnTo>
                <a:lnTo>
                  <a:pt x="87453" y="179524"/>
                </a:lnTo>
                <a:lnTo>
                  <a:pt x="92897" y="137428"/>
                </a:lnTo>
                <a:lnTo>
                  <a:pt x="95618" y="89915"/>
                </a:lnTo>
                <a:lnTo>
                  <a:pt x="97561" y="33413"/>
                </a:lnTo>
                <a:lnTo>
                  <a:pt x="253453" y="33413"/>
                </a:lnTo>
                <a:lnTo>
                  <a:pt x="253453" y="0"/>
                </a:lnTo>
                <a:close/>
              </a:path>
              <a:path w="293369" h="308609">
                <a:moveTo>
                  <a:pt x="253453" y="33413"/>
                </a:moveTo>
                <a:lnTo>
                  <a:pt x="215468" y="33413"/>
                </a:lnTo>
                <a:lnTo>
                  <a:pt x="215468" y="235394"/>
                </a:lnTo>
                <a:lnTo>
                  <a:pt x="253453" y="235394"/>
                </a:lnTo>
                <a:lnTo>
                  <a:pt x="253453" y="3341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81568" y="5789483"/>
            <a:ext cx="132338" cy="20193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104851" y="0"/>
                </a:moveTo>
                <a:lnTo>
                  <a:pt x="0" y="0"/>
                </a:lnTo>
                <a:lnTo>
                  <a:pt x="0" y="268833"/>
                </a:lnTo>
                <a:lnTo>
                  <a:pt x="38379" y="268833"/>
                </a:lnTo>
                <a:lnTo>
                  <a:pt x="38379" y="187413"/>
                </a:lnTo>
                <a:lnTo>
                  <a:pt x="104851" y="187413"/>
                </a:lnTo>
                <a:lnTo>
                  <a:pt x="151832" y="180983"/>
                </a:lnTo>
                <a:lnTo>
                  <a:pt x="187075" y="162458"/>
                </a:lnTo>
                <a:lnTo>
                  <a:pt x="193450" y="153974"/>
                </a:lnTo>
                <a:lnTo>
                  <a:pt x="38379" y="153974"/>
                </a:lnTo>
                <a:lnTo>
                  <a:pt x="38379" y="33401"/>
                </a:lnTo>
                <a:lnTo>
                  <a:pt x="193397" y="33401"/>
                </a:lnTo>
                <a:lnTo>
                  <a:pt x="187075" y="24984"/>
                </a:lnTo>
                <a:lnTo>
                  <a:pt x="151832" y="6440"/>
                </a:lnTo>
                <a:lnTo>
                  <a:pt x="104851" y="0"/>
                </a:lnTo>
                <a:close/>
              </a:path>
              <a:path w="217169" h="269240">
                <a:moveTo>
                  <a:pt x="193397" y="33401"/>
                </a:moveTo>
                <a:lnTo>
                  <a:pt x="103657" y="33401"/>
                </a:lnTo>
                <a:lnTo>
                  <a:pt x="136116" y="37429"/>
                </a:lnTo>
                <a:lnTo>
                  <a:pt x="159567" y="49171"/>
                </a:lnTo>
                <a:lnTo>
                  <a:pt x="173796" y="68108"/>
                </a:lnTo>
                <a:lnTo>
                  <a:pt x="178587" y="93726"/>
                </a:lnTo>
                <a:lnTo>
                  <a:pt x="173796" y="119336"/>
                </a:lnTo>
                <a:lnTo>
                  <a:pt x="159567" y="138247"/>
                </a:lnTo>
                <a:lnTo>
                  <a:pt x="136116" y="149959"/>
                </a:lnTo>
                <a:lnTo>
                  <a:pt x="103657" y="153974"/>
                </a:lnTo>
                <a:lnTo>
                  <a:pt x="193450" y="153974"/>
                </a:lnTo>
                <a:lnTo>
                  <a:pt x="209219" y="132989"/>
                </a:lnTo>
                <a:lnTo>
                  <a:pt x="216903" y="93726"/>
                </a:lnTo>
                <a:lnTo>
                  <a:pt x="209219" y="54467"/>
                </a:lnTo>
                <a:lnTo>
                  <a:pt x="193397" y="33401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44408" y="5787205"/>
            <a:ext cx="174128" cy="206693"/>
          </a:xfrm>
          <a:custGeom>
            <a:avLst/>
            <a:gdLst/>
            <a:ahLst/>
            <a:cxnLst/>
            <a:rect l="l" t="t" r="r" b="b"/>
            <a:pathLst>
              <a:path w="285750" h="275590">
                <a:moveTo>
                  <a:pt x="143256" y="0"/>
                </a:moveTo>
                <a:lnTo>
                  <a:pt x="96648" y="6735"/>
                </a:lnTo>
                <a:lnTo>
                  <a:pt x="57157" y="25705"/>
                </a:lnTo>
                <a:lnTo>
                  <a:pt x="26644" y="55050"/>
                </a:lnTo>
                <a:lnTo>
                  <a:pt x="6971" y="92914"/>
                </a:lnTo>
                <a:lnTo>
                  <a:pt x="0" y="137439"/>
                </a:lnTo>
                <a:lnTo>
                  <a:pt x="6971" y="181973"/>
                </a:lnTo>
                <a:lnTo>
                  <a:pt x="26644" y="219859"/>
                </a:lnTo>
                <a:lnTo>
                  <a:pt x="57157" y="249231"/>
                </a:lnTo>
                <a:lnTo>
                  <a:pt x="96648" y="268222"/>
                </a:lnTo>
                <a:lnTo>
                  <a:pt x="143256" y="274967"/>
                </a:lnTo>
                <a:lnTo>
                  <a:pt x="189486" y="268266"/>
                </a:lnTo>
                <a:lnTo>
                  <a:pt x="228739" y="249362"/>
                </a:lnTo>
                <a:lnTo>
                  <a:pt x="237638" y="240779"/>
                </a:lnTo>
                <a:lnTo>
                  <a:pt x="143256" y="240779"/>
                </a:lnTo>
                <a:lnTo>
                  <a:pt x="101415" y="233003"/>
                </a:lnTo>
                <a:lnTo>
                  <a:pt x="68183" y="211431"/>
                </a:lnTo>
                <a:lnTo>
                  <a:pt x="46261" y="178698"/>
                </a:lnTo>
                <a:lnTo>
                  <a:pt x="38354" y="137439"/>
                </a:lnTo>
                <a:lnTo>
                  <a:pt x="46261" y="96208"/>
                </a:lnTo>
                <a:lnTo>
                  <a:pt x="68183" y="63499"/>
                </a:lnTo>
                <a:lnTo>
                  <a:pt x="101415" y="41945"/>
                </a:lnTo>
                <a:lnTo>
                  <a:pt x="143256" y="34175"/>
                </a:lnTo>
                <a:lnTo>
                  <a:pt x="237626" y="34175"/>
                </a:lnTo>
                <a:lnTo>
                  <a:pt x="228739" y="25606"/>
                </a:lnTo>
                <a:lnTo>
                  <a:pt x="189486" y="6702"/>
                </a:lnTo>
                <a:lnTo>
                  <a:pt x="143256" y="0"/>
                </a:lnTo>
                <a:close/>
              </a:path>
              <a:path w="285750" h="275590">
                <a:moveTo>
                  <a:pt x="237626" y="34175"/>
                </a:moveTo>
                <a:lnTo>
                  <a:pt x="143256" y="34175"/>
                </a:lnTo>
                <a:lnTo>
                  <a:pt x="184610" y="41945"/>
                </a:lnTo>
                <a:lnTo>
                  <a:pt x="217603" y="63499"/>
                </a:lnTo>
                <a:lnTo>
                  <a:pt x="239444" y="96208"/>
                </a:lnTo>
                <a:lnTo>
                  <a:pt x="247345" y="137439"/>
                </a:lnTo>
                <a:lnTo>
                  <a:pt x="239444" y="178698"/>
                </a:lnTo>
                <a:lnTo>
                  <a:pt x="217603" y="211431"/>
                </a:lnTo>
                <a:lnTo>
                  <a:pt x="184610" y="233003"/>
                </a:lnTo>
                <a:lnTo>
                  <a:pt x="143256" y="240779"/>
                </a:lnTo>
                <a:lnTo>
                  <a:pt x="237638" y="240779"/>
                </a:lnTo>
                <a:lnTo>
                  <a:pt x="259121" y="220057"/>
                </a:lnTo>
                <a:lnTo>
                  <a:pt x="278739" y="182149"/>
                </a:lnTo>
                <a:lnTo>
                  <a:pt x="285699" y="137439"/>
                </a:lnTo>
                <a:lnTo>
                  <a:pt x="278739" y="92782"/>
                </a:lnTo>
                <a:lnTo>
                  <a:pt x="259121" y="54902"/>
                </a:lnTo>
                <a:lnTo>
                  <a:pt x="237626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47833" y="5787209"/>
            <a:ext cx="314205" cy="206693"/>
          </a:xfrm>
          <a:custGeom>
            <a:avLst/>
            <a:gdLst/>
            <a:ahLst/>
            <a:cxnLst/>
            <a:rect l="l" t="t" r="r" b="b"/>
            <a:pathLst>
              <a:path w="515619" h="275590">
                <a:moveTo>
                  <a:pt x="244551" y="41795"/>
                </a:moveTo>
                <a:lnTo>
                  <a:pt x="224078" y="23622"/>
                </a:lnTo>
                <a:lnTo>
                  <a:pt x="199859" y="10553"/>
                </a:lnTo>
                <a:lnTo>
                  <a:pt x="172453" y="2654"/>
                </a:lnTo>
                <a:lnTo>
                  <a:pt x="142417" y="0"/>
                </a:lnTo>
                <a:lnTo>
                  <a:pt x="96202" y="6667"/>
                </a:lnTo>
                <a:lnTo>
                  <a:pt x="56959" y="25488"/>
                </a:lnTo>
                <a:lnTo>
                  <a:pt x="26568" y="54724"/>
                </a:lnTo>
                <a:lnTo>
                  <a:pt x="6959" y="92621"/>
                </a:lnTo>
                <a:lnTo>
                  <a:pt x="0" y="137439"/>
                </a:lnTo>
                <a:lnTo>
                  <a:pt x="6946" y="182270"/>
                </a:lnTo>
                <a:lnTo>
                  <a:pt x="26555" y="220192"/>
                </a:lnTo>
                <a:lnTo>
                  <a:pt x="56883" y="249453"/>
                </a:lnTo>
                <a:lnTo>
                  <a:pt x="96012" y="268300"/>
                </a:lnTo>
                <a:lnTo>
                  <a:pt x="142062" y="274967"/>
                </a:lnTo>
                <a:lnTo>
                  <a:pt x="172300" y="272249"/>
                </a:lnTo>
                <a:lnTo>
                  <a:pt x="199821" y="264210"/>
                </a:lnTo>
                <a:lnTo>
                  <a:pt x="224078" y="250977"/>
                </a:lnTo>
                <a:lnTo>
                  <a:pt x="244551" y="232702"/>
                </a:lnTo>
                <a:lnTo>
                  <a:pt x="219646" y="208521"/>
                </a:lnTo>
                <a:lnTo>
                  <a:pt x="203225" y="222770"/>
                </a:lnTo>
                <a:lnTo>
                  <a:pt x="185102" y="232841"/>
                </a:lnTo>
                <a:lnTo>
                  <a:pt x="165341" y="238810"/>
                </a:lnTo>
                <a:lnTo>
                  <a:pt x="143979" y="240779"/>
                </a:lnTo>
                <a:lnTo>
                  <a:pt x="101866" y="233006"/>
                </a:lnTo>
                <a:lnTo>
                  <a:pt x="68402" y="211429"/>
                </a:lnTo>
                <a:lnTo>
                  <a:pt x="46316" y="178701"/>
                </a:lnTo>
                <a:lnTo>
                  <a:pt x="38354" y="137439"/>
                </a:lnTo>
                <a:lnTo>
                  <a:pt x="46316" y="96202"/>
                </a:lnTo>
                <a:lnTo>
                  <a:pt x="68402" y="63500"/>
                </a:lnTo>
                <a:lnTo>
                  <a:pt x="101866" y="41948"/>
                </a:lnTo>
                <a:lnTo>
                  <a:pt x="143979" y="34175"/>
                </a:lnTo>
                <a:lnTo>
                  <a:pt x="165341" y="36080"/>
                </a:lnTo>
                <a:lnTo>
                  <a:pt x="185102" y="41897"/>
                </a:lnTo>
                <a:lnTo>
                  <a:pt x="203225" y="51816"/>
                </a:lnTo>
                <a:lnTo>
                  <a:pt x="219646" y="66014"/>
                </a:lnTo>
                <a:lnTo>
                  <a:pt x="244551" y="41795"/>
                </a:lnTo>
                <a:close/>
              </a:path>
              <a:path w="515619" h="275590">
                <a:moveTo>
                  <a:pt x="515010" y="41795"/>
                </a:moveTo>
                <a:lnTo>
                  <a:pt x="494538" y="23622"/>
                </a:lnTo>
                <a:lnTo>
                  <a:pt x="470293" y="10553"/>
                </a:lnTo>
                <a:lnTo>
                  <a:pt x="442887" y="2654"/>
                </a:lnTo>
                <a:lnTo>
                  <a:pt x="412864" y="0"/>
                </a:lnTo>
                <a:lnTo>
                  <a:pt x="366649" y="6667"/>
                </a:lnTo>
                <a:lnTo>
                  <a:pt x="327393" y="25488"/>
                </a:lnTo>
                <a:lnTo>
                  <a:pt x="297014" y="54724"/>
                </a:lnTo>
                <a:lnTo>
                  <a:pt x="277393" y="92621"/>
                </a:lnTo>
                <a:lnTo>
                  <a:pt x="270433" y="137439"/>
                </a:lnTo>
                <a:lnTo>
                  <a:pt x="277393" y="182270"/>
                </a:lnTo>
                <a:lnTo>
                  <a:pt x="296989" y="220192"/>
                </a:lnTo>
                <a:lnTo>
                  <a:pt x="327329" y="249453"/>
                </a:lnTo>
                <a:lnTo>
                  <a:pt x="366483" y="268300"/>
                </a:lnTo>
                <a:lnTo>
                  <a:pt x="412546" y="274967"/>
                </a:lnTo>
                <a:lnTo>
                  <a:pt x="442747" y="272249"/>
                </a:lnTo>
                <a:lnTo>
                  <a:pt x="470255" y="264210"/>
                </a:lnTo>
                <a:lnTo>
                  <a:pt x="494525" y="250977"/>
                </a:lnTo>
                <a:lnTo>
                  <a:pt x="515010" y="232702"/>
                </a:lnTo>
                <a:lnTo>
                  <a:pt x="490118" y="208521"/>
                </a:lnTo>
                <a:lnTo>
                  <a:pt x="473684" y="222770"/>
                </a:lnTo>
                <a:lnTo>
                  <a:pt x="455561" y="232841"/>
                </a:lnTo>
                <a:lnTo>
                  <a:pt x="435800" y="238810"/>
                </a:lnTo>
                <a:lnTo>
                  <a:pt x="414413" y="240779"/>
                </a:lnTo>
                <a:lnTo>
                  <a:pt x="372287" y="233006"/>
                </a:lnTo>
                <a:lnTo>
                  <a:pt x="338823" y="211429"/>
                </a:lnTo>
                <a:lnTo>
                  <a:pt x="316750" y="178701"/>
                </a:lnTo>
                <a:lnTo>
                  <a:pt x="308787" y="137439"/>
                </a:lnTo>
                <a:lnTo>
                  <a:pt x="316750" y="96202"/>
                </a:lnTo>
                <a:lnTo>
                  <a:pt x="338823" y="63500"/>
                </a:lnTo>
                <a:lnTo>
                  <a:pt x="372287" y="41948"/>
                </a:lnTo>
                <a:lnTo>
                  <a:pt x="414413" y="34175"/>
                </a:lnTo>
                <a:lnTo>
                  <a:pt x="435800" y="36080"/>
                </a:lnTo>
                <a:lnTo>
                  <a:pt x="455561" y="41897"/>
                </a:lnTo>
                <a:lnTo>
                  <a:pt x="473684" y="51816"/>
                </a:lnTo>
                <a:lnTo>
                  <a:pt x="490118" y="66014"/>
                </a:lnTo>
                <a:lnTo>
                  <a:pt x="515010" y="4179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03317" y="5789487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33" y="0"/>
                </a:moveTo>
                <a:lnTo>
                  <a:pt x="197040" y="0"/>
                </a:lnTo>
                <a:lnTo>
                  <a:pt x="38036" y="207352"/>
                </a:lnTo>
                <a:lnTo>
                  <a:pt x="38036" y="0"/>
                </a:lnTo>
                <a:lnTo>
                  <a:pt x="0" y="0"/>
                </a:lnTo>
                <a:lnTo>
                  <a:pt x="0" y="268833"/>
                </a:lnTo>
                <a:lnTo>
                  <a:pt x="35344" y="268833"/>
                </a:lnTo>
                <a:lnTo>
                  <a:pt x="194703" y="61899"/>
                </a:lnTo>
                <a:lnTo>
                  <a:pt x="194703" y="268833"/>
                </a:lnTo>
                <a:lnTo>
                  <a:pt x="232333" y="268833"/>
                </a:lnTo>
                <a:lnTo>
                  <a:pt x="232333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6854" y="5789487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52"/>
                </a:lnTo>
                <a:lnTo>
                  <a:pt x="37998" y="0"/>
                </a:lnTo>
                <a:lnTo>
                  <a:pt x="0" y="0"/>
                </a:lnTo>
                <a:lnTo>
                  <a:pt x="0" y="268833"/>
                </a:lnTo>
                <a:lnTo>
                  <a:pt x="35306" y="268833"/>
                </a:lnTo>
                <a:lnTo>
                  <a:pt x="194678" y="61899"/>
                </a:lnTo>
                <a:lnTo>
                  <a:pt x="194678" y="268833"/>
                </a:lnTo>
                <a:lnTo>
                  <a:pt x="232359" y="268833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039" y="5434376"/>
            <a:ext cx="116472" cy="21431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90601" y="0"/>
                </a:moveTo>
                <a:lnTo>
                  <a:pt x="0" y="0"/>
                </a:lnTo>
                <a:lnTo>
                  <a:pt x="0" y="28359"/>
                </a:lnTo>
                <a:lnTo>
                  <a:pt x="190601" y="28359"/>
                </a:lnTo>
                <a:lnTo>
                  <a:pt x="19060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172" y="116632"/>
            <a:ext cx="6777045" cy="1887727"/>
          </a:xfrm>
          <a:prstGeom prst="rect">
            <a:avLst/>
          </a:prstGeom>
        </p:spPr>
        <p:txBody>
          <a:bodyPr vert="horz" wrap="square" lIns="0" tIns="48607" rIns="0" bIns="0" rtlCol="0">
            <a:spAutoFit/>
          </a:bodyPr>
          <a:lstStyle/>
          <a:p>
            <a:pPr marL="8381" marR="3352" algn="ctr">
              <a:lnSpc>
                <a:spcPts val="2904"/>
              </a:lnSpc>
              <a:spcBef>
                <a:spcPts val="382"/>
              </a:spcBef>
              <a:tabLst>
                <a:tab pos="703624" algn="l"/>
                <a:tab pos="1931508" algn="l"/>
                <a:tab pos="2047172" algn="l"/>
                <a:tab pos="2941894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финансовом обеспечении предупредительных мер по сокращению производственного травматизма и санаторно-курортного лечения работников, занятых на работах с вредными и (или) опасными производственными факторами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16" y="2875317"/>
            <a:ext cx="3578963" cy="3140251"/>
          </a:xfrm>
          <a:prstGeom prst="rect">
            <a:avLst/>
          </a:prstGeom>
        </p:spPr>
      </p:pic>
      <p:sp>
        <p:nvSpPr>
          <p:cNvPr id="26" name="object 24"/>
          <p:cNvSpPr txBox="1"/>
          <p:nvPr/>
        </p:nvSpPr>
        <p:spPr>
          <a:xfrm>
            <a:off x="272480" y="6093296"/>
            <a:ext cx="1256050" cy="608506"/>
          </a:xfrm>
          <a:prstGeom prst="rect">
            <a:avLst/>
          </a:prstGeom>
        </p:spPr>
        <p:txBody>
          <a:bodyPr vert="horz" wrap="square" lIns="0" tIns="10801" rIns="0" bIns="0" rtlCol="0">
            <a:spAutoFit/>
          </a:bodyPr>
          <a:lstStyle/>
          <a:p>
            <a:pPr marL="8001" algn="ctr">
              <a:spcBef>
                <a:spcPts val="85"/>
              </a:spcBef>
            </a:pPr>
            <a:r>
              <a:rPr lang="ru-RU" sz="1900" b="1" spc="13" smtClean="0">
                <a:solidFill>
                  <a:srgbClr val="616061"/>
                </a:solidFill>
                <a:latin typeface="Montserrat-SemiBold"/>
                <a:cs typeface="Montserrat-SemiBold"/>
              </a:rPr>
              <a:t>июнь</a:t>
            </a:r>
            <a:r>
              <a:rPr lang="ru-RU" sz="1900" b="1" spc="13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,</a:t>
            </a:r>
          </a:p>
          <a:p>
            <a:pPr marL="8001" algn="ctr">
              <a:spcBef>
                <a:spcPts val="85"/>
              </a:spcBef>
            </a:pPr>
            <a:r>
              <a:rPr sz="1900" b="1" spc="13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202</a:t>
            </a:r>
            <a:r>
              <a:rPr lang="ru-RU" sz="1900" b="1" spc="13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5</a:t>
            </a:r>
            <a:endParaRPr sz="1900" dirty="0">
              <a:latin typeface="Montserrat-SemiBold"/>
              <a:cs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4078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574" y="2323800"/>
            <a:ext cx="4549014" cy="1024124"/>
          </a:xfrm>
          <a:prstGeom prst="rect">
            <a:avLst/>
          </a:prstGeom>
        </p:spPr>
        <p:txBody>
          <a:bodyPr vert="horz" wrap="square" lIns="0" tIns="8380" rIns="0" bIns="0" rtlCol="0">
            <a:spAutoFit/>
          </a:bodyPr>
          <a:lstStyle/>
          <a:p>
            <a:pPr marL="8381">
              <a:spcBef>
                <a:spcPts val="66"/>
              </a:spcBef>
            </a:pPr>
            <a:r>
              <a:rPr sz="3300" spc="46" dirty="0">
                <a:latin typeface="Calibri-Light"/>
                <a:cs typeface="Calibri-Light"/>
              </a:rPr>
              <a:t>СПАСИБО</a:t>
            </a:r>
            <a:r>
              <a:rPr sz="3300" spc="103" dirty="0">
                <a:latin typeface="Calibri-Light"/>
                <a:cs typeface="Calibri-Light"/>
              </a:rPr>
              <a:t> </a:t>
            </a:r>
            <a:r>
              <a:rPr sz="3300" spc="43" dirty="0">
                <a:latin typeface="Calibri-Light"/>
                <a:cs typeface="Calibri-Light"/>
              </a:rPr>
              <a:t>ЗА</a:t>
            </a:r>
            <a:r>
              <a:rPr sz="3300" spc="103" dirty="0">
                <a:latin typeface="Calibri-Light"/>
                <a:cs typeface="Calibri-Light"/>
              </a:rPr>
              <a:t> </a:t>
            </a:r>
            <a:r>
              <a:rPr sz="3300" spc="17" dirty="0">
                <a:latin typeface="Calibri-Light"/>
                <a:cs typeface="Calibri-Light"/>
              </a:rPr>
              <a:t>ВНИМАНИЕ!</a:t>
            </a:r>
            <a:endParaRPr sz="3300" dirty="0">
              <a:latin typeface="Calibri-Ligh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0358" y="3621380"/>
            <a:ext cx="475040" cy="5846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2693" y="3621380"/>
            <a:ext cx="475040" cy="5846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8024" y="3621380"/>
            <a:ext cx="475040" cy="5846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9190" y="4278053"/>
            <a:ext cx="1842671" cy="700536"/>
          </a:xfrm>
          <a:prstGeom prst="rect">
            <a:avLst/>
          </a:prstGeom>
        </p:spPr>
        <p:txBody>
          <a:bodyPr vert="horz" wrap="square" lIns="0" tIns="7961" rIns="0" bIns="0" rtlCol="0">
            <a:spAutoFit/>
          </a:bodyPr>
          <a:lstStyle/>
          <a:p>
            <a:pPr algn="ctr">
              <a:lnSpc>
                <a:spcPts val="1753"/>
              </a:lnSpc>
              <a:spcBef>
                <a:spcPts val="62"/>
              </a:spcBef>
            </a:pPr>
            <a:r>
              <a:rPr spc="-23" dirty="0">
                <a:solidFill>
                  <a:srgbClr val="005E8A"/>
                </a:solidFill>
                <a:latin typeface="Montserrat"/>
                <a:cs typeface="Montserrat"/>
              </a:rPr>
              <a:t>Ваш</a:t>
            </a:r>
            <a:r>
              <a:rPr spc="-26" dirty="0">
                <a:solidFill>
                  <a:srgbClr val="005E8A"/>
                </a:solidFill>
                <a:latin typeface="Montserrat"/>
                <a:cs typeface="Montserrat"/>
              </a:rPr>
              <a:t> </a:t>
            </a:r>
            <a:r>
              <a:rPr spc="-17" dirty="0">
                <a:solidFill>
                  <a:srgbClr val="005E8A"/>
                </a:solidFill>
                <a:latin typeface="Montserrat"/>
                <a:cs typeface="Montserrat"/>
              </a:rPr>
              <a:t>фонд</a:t>
            </a:r>
            <a:endParaRPr dirty="0">
              <a:latin typeface="Montserrat"/>
              <a:cs typeface="Montserrat"/>
            </a:endParaRPr>
          </a:p>
          <a:p>
            <a:pPr algn="ctr">
              <a:lnSpc>
                <a:spcPts val="1753"/>
              </a:lnSpc>
            </a:pPr>
            <a:r>
              <a:rPr spc="-4" dirty="0">
                <a:solidFill>
                  <a:srgbClr val="005E8A"/>
                </a:solidFill>
                <a:latin typeface="Montserrat"/>
                <a:cs typeface="Montserrat"/>
              </a:rPr>
              <a:t>в</a:t>
            </a:r>
            <a:r>
              <a:rPr spc="-29" dirty="0">
                <a:solidFill>
                  <a:srgbClr val="005E8A"/>
                </a:solidFill>
                <a:latin typeface="Montserrat"/>
                <a:cs typeface="Montserrat"/>
              </a:rPr>
              <a:t> </a:t>
            </a:r>
            <a:r>
              <a:rPr spc="-26" dirty="0">
                <a:solidFill>
                  <a:srgbClr val="005E8A"/>
                </a:solidFill>
                <a:latin typeface="Montserrat"/>
                <a:cs typeface="Montserrat"/>
              </a:rPr>
              <a:t>социальных </a:t>
            </a:r>
            <a:r>
              <a:rPr spc="-17" dirty="0">
                <a:solidFill>
                  <a:srgbClr val="005E8A"/>
                </a:solidFill>
                <a:latin typeface="Montserrat"/>
                <a:cs typeface="Montserrat"/>
              </a:rPr>
              <a:t>сетях</a:t>
            </a:r>
            <a:endParaRPr dirty="0">
              <a:latin typeface="Montserrat"/>
              <a:cs typeface="Montserra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97E8EE2-4551-1D4D-B20F-9ECBC399827F}"/>
              </a:ext>
            </a:extLst>
          </p:cNvPr>
          <p:cNvGrpSpPr/>
          <p:nvPr/>
        </p:nvGrpSpPr>
        <p:grpSpPr>
          <a:xfrm>
            <a:off x="386949" y="360008"/>
            <a:ext cx="821635" cy="806645"/>
            <a:chOff x="634994" y="480009"/>
            <a:chExt cx="914452" cy="1075526"/>
          </a:xfrm>
        </p:grpSpPr>
        <p:pic>
          <p:nvPicPr>
            <p:cNvPr id="8" name="object 3">
              <a:extLst>
                <a:ext uri="{FF2B5EF4-FFF2-40B4-BE49-F238E27FC236}">
                  <a16:creationId xmlns="" xmlns:a16="http://schemas.microsoft.com/office/drawing/2014/main" id="{41254BC0-D9C2-B142-AFE9-DFB4D9F9F98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="" xmlns:a16="http://schemas.microsoft.com/office/drawing/2014/main" id="{E507F1A5-4D52-5545-9CCE-E99AD6560D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="" xmlns:a16="http://schemas.microsoft.com/office/drawing/2014/main" id="{866507DF-04FC-B448-8224-AA95FFED5C0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6">
              <a:extLst>
                <a:ext uri="{FF2B5EF4-FFF2-40B4-BE49-F238E27FC236}">
                  <a16:creationId xmlns="" xmlns:a16="http://schemas.microsoft.com/office/drawing/2014/main" id="{84152146-FE93-CD4C-B1C3-252710A289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="" xmlns:a16="http://schemas.microsoft.com/office/drawing/2014/main" id="{952C9DAA-6652-504B-8CCA-A0FBF52EF6A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="" xmlns:a16="http://schemas.microsoft.com/office/drawing/2014/main" id="{93B4D373-A57C-5147-AF7B-285DB10850A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9">
              <a:extLst>
                <a:ext uri="{FF2B5EF4-FFF2-40B4-BE49-F238E27FC236}">
                  <a16:creationId xmlns="" xmlns:a16="http://schemas.microsoft.com/office/drawing/2014/main" id="{113DCB0E-A553-AA4E-99CE-E160CB880C4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="" xmlns:a16="http://schemas.microsoft.com/office/drawing/2014/main" id="{41916624-BBB3-8A40-ABE0-7D4E32E689D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="" xmlns:a16="http://schemas.microsoft.com/office/drawing/2014/main" id="{93865CB1-3B31-DF48-8A1B-D44646006C7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="" xmlns:a16="http://schemas.microsoft.com/office/drawing/2014/main" id="{3F6AACBB-DD95-7447-9CA5-1A712FF0754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="" xmlns:a16="http://schemas.microsoft.com/office/drawing/2014/main" id="{674E59DD-21BC-9642-BE74-1E1E58C8037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9" name="object 14">
              <a:extLst>
                <a:ext uri="{FF2B5EF4-FFF2-40B4-BE49-F238E27FC236}">
                  <a16:creationId xmlns="" xmlns:a16="http://schemas.microsoft.com/office/drawing/2014/main" id="{5930CDB3-65C2-FE4C-AFB5-3809157D7E0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5">
              <a:extLst>
                <a:ext uri="{FF2B5EF4-FFF2-40B4-BE49-F238E27FC236}">
                  <a16:creationId xmlns="" xmlns:a16="http://schemas.microsoft.com/office/drawing/2014/main" id="{361CEE12-CFC5-0848-B5FA-F9E783486BB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4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584" y="274638"/>
            <a:ext cx="8202116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ПРЕДУПРЕДИТЕЛЬНЫХ МЕР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ГОДУ, ПО СОСТОЯНИЮ НА 30.06.2025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35815"/>
              </p:ext>
            </p:extLst>
          </p:nvPr>
        </p:nvGraphicFramePr>
        <p:xfrm>
          <a:off x="507211" y="1412776"/>
          <a:ext cx="8622252" cy="3984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501"/>
                <a:gridCol w="792088"/>
                <a:gridCol w="1008112"/>
                <a:gridCol w="864096"/>
                <a:gridCol w="945605"/>
                <a:gridCol w="1579425"/>
                <a:gridCol w="1579425"/>
              </a:tblGrid>
              <a:tr h="72008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 на 2025 год,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разрешений на финансовое обеспечение предупредительных мер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Возмещены расходы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3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страхователей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страхователей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тыс. руб.)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тыс. руб.)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641 579,60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6413090,9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56283,4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г. Архангельск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95183,0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14510,7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подведомственных организаций и организаций, 100% доли или акций уставного капитала которых принадлежит городскому округу «Город Архангельск»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3370,7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463,3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806645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514F6CE0-3F09-7646-BBD8-40CD5B5F67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63DD7692-3234-774B-A189-B60AD6FBC4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7B743F23-EB63-4D40-A1B0-9F85F13184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43A3A301-51C5-3B46-8C24-00665A28DC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8BE24660-4A3F-E348-9B52-76573469C6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405CD552-6241-DF42-B93A-6D51E2F9491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AB951ABE-E1DE-3F45-B987-283B3D4FEB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91348924-45C1-D74E-A748-D493422DC09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5D2C8A54-6116-0146-A33B-1645B48F2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C2DB39E6-CEA0-FB47-AEC0-E21F16E1F69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96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491" y="297558"/>
            <a:ext cx="8426012" cy="539912"/>
          </a:xfrm>
          <a:prstGeom prst="rect">
            <a:avLst/>
          </a:prstGeom>
        </p:spPr>
        <p:txBody>
          <a:bodyPr wrap="square" lIns="95777" tIns="47889" rIns="95777" bIns="47889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57882" algn="l"/>
                <a:tab pos="1915764" algn="l"/>
                <a:tab pos="2873644" algn="l"/>
                <a:tab pos="3831526" algn="l"/>
                <a:tab pos="4789408" algn="l"/>
                <a:tab pos="5747290" algn="l"/>
                <a:tab pos="6705171" algn="l"/>
                <a:tab pos="7663052" algn="l"/>
                <a:tab pos="8620934" algn="l"/>
                <a:tab pos="9578816" algn="l"/>
                <a:tab pos="10536697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средств на  ФОПМ по страхователями г. Архангельска на 30.06.2025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xmlns="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806645"/>
            <a:chOff x="634994" y="480009"/>
            <a:chExt cx="914452" cy="1075526"/>
          </a:xfrm>
        </p:grpSpPr>
        <p:pic>
          <p:nvPicPr>
            <p:cNvPr id="35" name="object 3">
              <a:extLst>
                <a:ext uri="{FF2B5EF4-FFF2-40B4-BE49-F238E27FC236}">
                  <a16:creationId xmlns:a16="http://schemas.microsoft.com/office/drawing/2014/main" xmlns="" id="{514F6CE0-3F09-7646-BBD8-40CD5B5F67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xmlns="" id="{63DD7692-3234-774B-A189-B60AD6FBC4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7" name="object 5">
              <a:extLst>
                <a:ext uri="{FF2B5EF4-FFF2-40B4-BE49-F238E27FC236}">
                  <a16:creationId xmlns:a16="http://schemas.microsoft.com/office/drawing/2014/main" xmlns="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xmlns="" id="{7B743F23-EB63-4D40-A1B0-9F85F13184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xmlns="" id="{43A3A301-51C5-3B46-8C24-00665A28D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9">
              <a:extLst>
                <a:ext uri="{FF2B5EF4-FFF2-40B4-BE49-F238E27FC236}">
                  <a16:creationId xmlns:a16="http://schemas.microsoft.com/office/drawing/2014/main" xmlns="" id="{8BE24660-4A3F-E348-9B52-76573469C6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3" name="object 10">
              <a:extLst>
                <a:ext uri="{FF2B5EF4-FFF2-40B4-BE49-F238E27FC236}">
                  <a16:creationId xmlns:a16="http://schemas.microsoft.com/office/drawing/2014/main" xmlns="" id="{405CD552-6241-DF42-B93A-6D51E2F9491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xmlns="" id="{AB951ABE-E1DE-3F45-B987-283B3D4FEB8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xmlns="" id="{91348924-45C1-D74E-A748-D493422DC09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xmlns="" id="{5D2C8A54-6116-0146-A33B-1645B48F214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0" name="object 14">
              <a:extLst>
                <a:ext uri="{FF2B5EF4-FFF2-40B4-BE49-F238E27FC236}">
                  <a16:creationId xmlns:a16="http://schemas.microsoft.com/office/drawing/2014/main" xmlns="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5">
              <a:extLst>
                <a:ext uri="{FF2B5EF4-FFF2-40B4-BE49-F238E27FC236}">
                  <a16:creationId xmlns:a16="http://schemas.microsoft.com/office/drawing/2014/main" xmlns="" id="{C2DB39E6-CEA0-FB47-AEC0-E21F16E1F6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 bwMode="auto">
          <a:xfrm>
            <a:off x="702017" y="3028641"/>
            <a:ext cx="1078948" cy="2702807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0" tIns="0" rIns="0" bIns="0" anchor="ctr"/>
          <a:lstStyle/>
          <a:p>
            <a:pPr defTabSz="95788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22" name="Group 39"/>
          <p:cNvGrpSpPr>
            <a:grpSpLocks/>
          </p:cNvGrpSpPr>
          <p:nvPr/>
        </p:nvGrpSpPr>
        <p:grpSpPr bwMode="auto">
          <a:xfrm>
            <a:off x="1875583" y="3849667"/>
            <a:ext cx="1408020" cy="1840659"/>
            <a:chOff x="1565" y="1877"/>
            <a:chExt cx="680" cy="626"/>
          </a:xfrm>
        </p:grpSpPr>
        <p:grpSp>
          <p:nvGrpSpPr>
            <p:cNvPr id="23" name="Group 40"/>
            <p:cNvGrpSpPr>
              <a:grpSpLocks/>
            </p:cNvGrpSpPr>
            <p:nvPr/>
          </p:nvGrpSpPr>
          <p:grpSpPr bwMode="auto">
            <a:xfrm>
              <a:off x="1565" y="2115"/>
              <a:ext cx="680" cy="388"/>
              <a:chOff x="567" y="3385"/>
              <a:chExt cx="680" cy="388"/>
            </a:xfrm>
          </p:grpSpPr>
          <p:sp>
            <p:nvSpPr>
              <p:cNvPr id="27" name="AutoShape 41"/>
              <p:cNvSpPr>
                <a:spLocks noChangeArrowheads="1"/>
              </p:cNvSpPr>
              <p:nvPr/>
            </p:nvSpPr>
            <p:spPr bwMode="gray">
              <a:xfrm>
                <a:off x="567" y="3635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8" name="AutoShape 42"/>
              <p:cNvSpPr>
                <a:spLocks noChangeArrowheads="1"/>
              </p:cNvSpPr>
              <p:nvPr/>
            </p:nvSpPr>
            <p:spPr bwMode="gray">
              <a:xfrm>
                <a:off x="567" y="3510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9" name="AutoShape 43"/>
              <p:cNvSpPr>
                <a:spLocks noChangeArrowheads="1"/>
              </p:cNvSpPr>
              <p:nvPr/>
            </p:nvSpPr>
            <p:spPr bwMode="gray">
              <a:xfrm>
                <a:off x="567" y="3385"/>
                <a:ext cx="680" cy="139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1565" y="1877"/>
              <a:ext cx="680" cy="263"/>
              <a:chOff x="567" y="3510"/>
              <a:chExt cx="680" cy="263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gray">
              <a:xfrm>
                <a:off x="567" y="3635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6" name="AutoShape 46"/>
              <p:cNvSpPr>
                <a:spLocks noChangeArrowheads="1"/>
              </p:cNvSpPr>
              <p:nvPr/>
            </p:nvSpPr>
            <p:spPr bwMode="gray">
              <a:xfrm>
                <a:off x="567" y="3510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30" name="Group 48"/>
          <p:cNvGrpSpPr>
            <a:grpSpLocks/>
          </p:cNvGrpSpPr>
          <p:nvPr/>
        </p:nvGrpSpPr>
        <p:grpSpPr bwMode="auto">
          <a:xfrm>
            <a:off x="2320327" y="3544026"/>
            <a:ext cx="552438" cy="868065"/>
            <a:chOff x="933" y="1618"/>
            <a:chExt cx="448" cy="1508"/>
          </a:xfrm>
        </p:grpSpPr>
        <p:sp>
          <p:nvSpPr>
            <p:cNvPr id="31" name="Text Box 52"/>
            <p:cNvSpPr txBox="1">
              <a:spLocks noChangeArrowheads="1"/>
            </p:cNvSpPr>
            <p:nvPr/>
          </p:nvSpPr>
          <p:spPr bwMode="gray">
            <a:xfrm>
              <a:off x="1087" y="1618"/>
              <a:ext cx="15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57882"/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gray">
            <a:xfrm>
              <a:off x="933" y="2051"/>
              <a:ext cx="44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57882"/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gray">
            <a:xfrm>
              <a:off x="1092" y="2484"/>
              <a:ext cx="15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57882"/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62"/>
          <p:cNvSpPr txBox="1">
            <a:spLocks noChangeArrowheads="1"/>
          </p:cNvSpPr>
          <p:nvPr/>
        </p:nvSpPr>
        <p:spPr bwMode="auto">
          <a:xfrm>
            <a:off x="428498" y="2309814"/>
            <a:ext cx="1769000" cy="6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7" tIns="47889" rIns="95777" bIns="478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57882"/>
            <a:r>
              <a:rPr lang="ru-RU" altLang="ru-RU" b="1" dirty="0" smtClean="0">
                <a:solidFill>
                  <a:srgbClr val="002060"/>
                </a:solidFill>
                <a:cs typeface="Arial" pitchFamily="34" charset="0"/>
              </a:rPr>
              <a:t>173</a:t>
            </a:r>
            <a:endParaRPr lang="ru-RU" altLang="ru-RU" b="1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algn="ctr" defTabSz="957882"/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млн. </a:t>
            </a: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44" name="TextBox 63"/>
          <p:cNvSpPr txBox="1">
            <a:spLocks noChangeArrowheads="1"/>
          </p:cNvSpPr>
          <p:nvPr/>
        </p:nvSpPr>
        <p:spPr bwMode="auto">
          <a:xfrm>
            <a:off x="1875583" y="2852586"/>
            <a:ext cx="1489788" cy="94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7" tIns="47889" rIns="95777" bIns="478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57882"/>
            <a:r>
              <a:rPr lang="ru-RU" altLang="ru-RU" b="1" dirty="0" smtClean="0">
                <a:solidFill>
                  <a:srgbClr val="663300"/>
                </a:solidFill>
                <a:cs typeface="Arial" pitchFamily="34" charset="0"/>
              </a:rPr>
              <a:t>95,2</a:t>
            </a:r>
            <a:endParaRPr lang="ru-RU" altLang="ru-RU" b="1" dirty="0">
              <a:solidFill>
                <a:srgbClr val="663300"/>
              </a:solidFill>
              <a:latin typeface="Calibri" pitchFamily="34" charset="0"/>
              <a:cs typeface="Arial" pitchFamily="34" charset="0"/>
            </a:endParaRPr>
          </a:p>
          <a:p>
            <a:pPr algn="ctr" defTabSz="957882"/>
            <a:r>
              <a:rPr lang="ru-RU" altLang="ru-RU" b="1" dirty="0" smtClean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млн. </a:t>
            </a:r>
            <a:r>
              <a:rPr lang="ru-RU" altLang="ru-RU" b="1" dirty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руб.</a:t>
            </a:r>
          </a:p>
          <a:p>
            <a:pPr algn="ctr" defTabSz="957882"/>
            <a:r>
              <a:rPr lang="ru-RU" altLang="ru-RU" b="1" dirty="0" smtClean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ru-RU" altLang="ru-RU" b="1" dirty="0" smtClean="0">
                <a:solidFill>
                  <a:srgbClr val="663300"/>
                </a:solidFill>
                <a:cs typeface="Arial" pitchFamily="34" charset="0"/>
              </a:rPr>
              <a:t>55</a:t>
            </a:r>
            <a:r>
              <a:rPr lang="ru-RU" altLang="ru-RU" b="1" dirty="0" smtClean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%)</a:t>
            </a:r>
            <a:endParaRPr lang="ru-RU" altLang="ru-RU" b="1" dirty="0">
              <a:solidFill>
                <a:srgbClr val="6633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8" name="Группа 27"/>
          <p:cNvGrpSpPr>
            <a:grpSpLocks/>
          </p:cNvGrpSpPr>
          <p:nvPr/>
        </p:nvGrpSpPr>
        <p:grpSpPr bwMode="auto">
          <a:xfrm>
            <a:off x="4088904" y="1698047"/>
            <a:ext cx="5528373" cy="2185214"/>
            <a:chOff x="3857620" y="2143036"/>
            <a:chExt cx="5102225" cy="2185972"/>
          </a:xfrm>
        </p:grpSpPr>
        <p:sp>
          <p:nvSpPr>
            <p:cNvPr id="49" name="TextBox 8"/>
            <p:cNvSpPr txBox="1">
              <a:spLocks noChangeArrowheads="1"/>
            </p:cNvSpPr>
            <p:nvPr/>
          </p:nvSpPr>
          <p:spPr bwMode="auto">
            <a:xfrm>
              <a:off x="3857620" y="2143036"/>
              <a:ext cx="5102225" cy="218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just" defTabSz="957882" fontAlgn="ctr"/>
              <a:r>
                <a:rPr lang="ru-RU" altLang="ru-RU" sz="1500" b="1" dirty="0">
                  <a:latin typeface="Calibri" pitchFamily="34" charset="0"/>
                  <a:cs typeface="Arial" pitchFamily="34" charset="0"/>
                </a:rPr>
                <a:t>              </a:t>
              </a:r>
              <a:r>
                <a:rPr lang="ru-RU" altLang="ru-RU" sz="1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расчетная сумма на финансовое обеспечение предупредительных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 в 2025 году по 1230 страхователям г. Архангельска </a:t>
              </a:r>
              <a:r>
                <a:rPr lang="ru-RU" altLang="ru-RU" sz="1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суммой финансирования от 10 тыс. руб.</a:t>
              </a:r>
            </a:p>
            <a:p>
              <a:pPr algn="just" defTabSz="957882" fontAlgn="ctr"/>
              <a:endPara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ctr"/>
              <a:r>
                <a:rPr lang="ru-RU" alt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обратились с заявлением на ФОПМ и получили разрешения 243 страхователя </a:t>
              </a:r>
              <a:r>
                <a:rPr lang="ru-RU" altLang="ru-RU" sz="17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г.Архангельска</a:t>
              </a:r>
              <a:endParaRPr lang="ru-RU" alt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3929404" y="2214499"/>
              <a:ext cx="467520" cy="214386"/>
            </a:xfrm>
            <a:prstGeom prst="round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defTabSz="9578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4166684" y="3114136"/>
            <a:ext cx="542466" cy="2143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777" tIns="47889" rIns="95777" bIns="47889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57882"/>
            <a:endParaRPr lang="ru-RU" altLang="ru-RU">
              <a:latin typeface="Calibri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73477" y="4419255"/>
            <a:ext cx="5505776" cy="1851040"/>
          </a:xfrm>
          <a:prstGeom prst="rect">
            <a:avLst/>
          </a:prstGeom>
          <a:noFill/>
        </p:spPr>
        <p:txBody>
          <a:bodyPr wrap="none" lIns="95777" tIns="47889" rIns="95777" bIns="4788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обратились 987 </a:t>
            </a:r>
          </a:p>
          <a:p>
            <a:pPr algn="ctr"/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 на сумму </a:t>
            </a:r>
            <a:endParaRPr lang="ru-RU" sz="3800" b="1" spc="53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77,8 </a:t>
            </a:r>
            <a:r>
              <a:rPr lang="ru-RU" sz="3800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3800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1205751"/>
            <a:ext cx="889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		</a:t>
            </a: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396708" y="465273"/>
            <a:ext cx="741813" cy="806645"/>
            <a:chOff x="634994" y="480009"/>
            <a:chExt cx="914452" cy="1075526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1988672" y="264592"/>
            <a:ext cx="686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9 Правил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185" y="1273483"/>
            <a:ext cx="906586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всех предупредительных мер или хотя бы одной предупредительной меры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обращается с заявлением о возмещении произведенных расходов на оплату предупредительных мер (далее - заявление о возмещении расходов) в отделение СФР по месту своей регистрации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15 ноября текущего календарного года.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возмещении расходов с прилагаемыми к нему документами (копиями документов) представляется страхователем либо лицом, представляющим его интересы, на бумажном носителе либо в форме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(через ЕПГУ)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заявления о возмещении произведенных расходов, перечень и бланки прилагаемых к нему в обязательном порядке документов, предусмотренных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10,11 Правил,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памятки по мероприятиям размещены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отделения Фонда sfr.gov.ru в разделе «Страхователям», подраздел «Предупредительные меры по сокращению производственного травматизма и профессиональных заболеваний»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20F5D676-E236-D84F-AE2F-D718B81E0C87}"/>
              </a:ext>
            </a:extLst>
          </p:cNvPr>
          <p:cNvGrpSpPr/>
          <p:nvPr/>
        </p:nvGrpSpPr>
        <p:grpSpPr>
          <a:xfrm>
            <a:off x="203690" y="106043"/>
            <a:ext cx="557244" cy="806651"/>
            <a:chOff x="634994" y="7556702"/>
            <a:chExt cx="914452" cy="1075534"/>
          </a:xfrm>
        </p:grpSpPr>
        <p:pic>
          <p:nvPicPr>
            <p:cNvPr id="75" name="object 5">
              <a:extLst>
                <a:ext uri="{FF2B5EF4-FFF2-40B4-BE49-F238E27FC236}">
                  <a16:creationId xmlns:a16="http://schemas.microsoft.com/office/drawing/2014/main" xmlns="" id="{8AE9C3F9-595E-1C4E-99E9-7C93D66F0E7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76" name="object 6">
              <a:extLst>
                <a:ext uri="{FF2B5EF4-FFF2-40B4-BE49-F238E27FC236}">
                  <a16:creationId xmlns:a16="http://schemas.microsoft.com/office/drawing/2014/main" xmlns="" id="{472D9660-E25E-174D-8E49-E08660851B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77" name="object 7">
              <a:extLst>
                <a:ext uri="{FF2B5EF4-FFF2-40B4-BE49-F238E27FC236}">
                  <a16:creationId xmlns:a16="http://schemas.microsoft.com/office/drawing/2014/main" xmlns="" id="{E385B0AA-9606-004C-91FF-291BD32CC62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8">
              <a:extLst>
                <a:ext uri="{FF2B5EF4-FFF2-40B4-BE49-F238E27FC236}">
                  <a16:creationId xmlns:a16="http://schemas.microsoft.com/office/drawing/2014/main" xmlns="" id="{F9DDD202-1689-9345-941F-9329EC81CF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9" name="object 9">
              <a:extLst>
                <a:ext uri="{FF2B5EF4-FFF2-40B4-BE49-F238E27FC236}">
                  <a16:creationId xmlns:a16="http://schemas.microsoft.com/office/drawing/2014/main" xmlns="" id="{E6D90ABF-E531-2C44-A07D-FB7A025D54A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80" name="object 10">
              <a:extLst>
                <a:ext uri="{FF2B5EF4-FFF2-40B4-BE49-F238E27FC236}">
                  <a16:creationId xmlns:a16="http://schemas.microsoft.com/office/drawing/2014/main" xmlns="" id="{9AC239B6-FFFB-6B45-BCBC-C4761EE0E4A2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1">
              <a:extLst>
                <a:ext uri="{FF2B5EF4-FFF2-40B4-BE49-F238E27FC236}">
                  <a16:creationId xmlns:a16="http://schemas.microsoft.com/office/drawing/2014/main" xmlns="" id="{BB8DA70F-8086-BE4A-88B0-C54D4509D3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82" name="object 12">
              <a:extLst>
                <a:ext uri="{FF2B5EF4-FFF2-40B4-BE49-F238E27FC236}">
                  <a16:creationId xmlns:a16="http://schemas.microsoft.com/office/drawing/2014/main" xmlns="" id="{F61F53E2-53C6-4646-9298-ADD052CAC6D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83" name="object 13">
              <a:extLst>
                <a:ext uri="{FF2B5EF4-FFF2-40B4-BE49-F238E27FC236}">
                  <a16:creationId xmlns:a16="http://schemas.microsoft.com/office/drawing/2014/main" xmlns="" id="{5AECEDBD-41AD-144E-8C65-85EE4413027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:a16="http://schemas.microsoft.com/office/drawing/2014/main" xmlns="" id="{96D31B5A-667A-4245-8476-B3B7636CD2C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85" name="object 15">
              <a:extLst>
                <a:ext uri="{FF2B5EF4-FFF2-40B4-BE49-F238E27FC236}">
                  <a16:creationId xmlns:a16="http://schemas.microsoft.com/office/drawing/2014/main" xmlns="" id="{64F59B50-F07B-C04F-BAAF-361C208FEA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86" name="object 16">
              <a:extLst>
                <a:ext uri="{FF2B5EF4-FFF2-40B4-BE49-F238E27FC236}">
                  <a16:creationId xmlns:a16="http://schemas.microsoft.com/office/drawing/2014/main" xmlns="" id="{8F34719E-BCE0-E94F-8BF1-3A09A326921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17">
              <a:extLst>
                <a:ext uri="{FF2B5EF4-FFF2-40B4-BE49-F238E27FC236}">
                  <a16:creationId xmlns:a16="http://schemas.microsoft.com/office/drawing/2014/main" xmlns="" id="{96558440-5DFC-094A-927A-EC7068203E5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461310" y="2204864"/>
            <a:ext cx="8945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полного освоения средств и своевременного их перераспределения страхователям убедительно просим произвести расходы, планируемые к возмещению заблаговременно и обратиться с заявлением о возмещении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произведенных расходов в ближайшее время  , не позднее следующих сроков:</a:t>
            </a:r>
          </a:p>
          <a:p>
            <a:pPr indent="45720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 сентября 2025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возмещенных средств должен быть не менее 60% согласованной суммы;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2025 год (до 15 ноября 2025) объем возмещенных средств должен быть 100% согласованной суммы.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4861" y="692696"/>
            <a:ext cx="4992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77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1205751"/>
            <a:ext cx="889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		</a:t>
            </a: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396708" y="465273"/>
            <a:ext cx="741813" cy="806645"/>
            <a:chOff x="634994" y="480009"/>
            <a:chExt cx="914452" cy="1075526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1832653" y="580500"/>
            <a:ext cx="7020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090" y="1844824"/>
            <a:ext cx="89406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ЕПГУ  реализована возможность подачи заявления на возмещение произведенных расходов в электронном виде.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"Возмещение произведенных расходов на оплату предупредительных мер" отображается в разделе "Страховые взносы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заявление о возмещении расходов: </a:t>
            </a:r>
          </a:p>
          <a:p>
            <a:pPr indent="457200"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https://www.gosuslugi.ru/642141/1/form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1205751"/>
            <a:ext cx="889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		</a:t>
            </a: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396708" y="465273"/>
            <a:ext cx="741813" cy="806645"/>
            <a:chOff x="634994" y="480009"/>
            <a:chExt cx="914452" cy="1075526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567655" y="1042164"/>
            <a:ext cx="89406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1390416"/>
            <a:ext cx="9235788" cy="52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29511" y="571460"/>
            <a:ext cx="147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</p:spTree>
    <p:extLst>
      <p:ext uri="{BB962C8B-B14F-4D97-AF65-F5344CB8AC3E}">
        <p14:creationId xmlns:p14="http://schemas.microsoft.com/office/powerpoint/2010/main" val="34994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35" y="1484784"/>
            <a:ext cx="9433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работы со страхователями имеются случаи уменьшения фактических расходов, подлежащих возмещению из бюджета Фонда  в связи проведением страхователями закупочных процедур, изменения потребности и т.д. </a:t>
            </a:r>
          </a:p>
          <a:p>
            <a:pPr indent="457200"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полного освоения средств бюджета СФР на ФОПМ средства, не использованные страхователями, должны быть перераспределены отделением Фонда между другими страхователями в срок до  1 августа 2025 года.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своевременного перераспределения не используемых сумм между другими страхователями предлагаем проанализировать планируемые к возмещению в 2025 году расходы на ФОПМ и, в случае неполного использования согласованного объема средств, в срок до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июля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отделение Фонда с заявлением на изменение плана ФОПМ в сторону уменьшения (скорректированный План также предоставляется) 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заявления на изменение плана финансового обеспечения предупредительных мер в сторону уменьшения и плана ФОПМ размещены на официальном сайте отделения СФР по Архангельской области и НАО sfr.gov.ru в разделе «Страхователям», подраздел «Предупредительные меры по сокращению производственного травматизма и профессиональных заболеваний»</a:t>
            </a:r>
          </a:p>
          <a:p>
            <a:pPr indent="457200"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2840" y="338753"/>
            <a:ext cx="4992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!!!</a:t>
            </a:r>
            <a:endParaRPr lang="ru-RU" sz="4000" dirty="0"/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xmlns="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806645"/>
            <a:chOff x="634994" y="480009"/>
            <a:chExt cx="914452" cy="1075526"/>
          </a:xfrm>
        </p:grpSpPr>
        <p:pic>
          <p:nvPicPr>
            <p:cNvPr id="21" name="object 3">
              <a:extLst>
                <a:ext uri="{FF2B5EF4-FFF2-40B4-BE49-F238E27FC236}">
                  <a16:creationId xmlns:a16="http://schemas.microsoft.com/office/drawing/2014/main" xmlns="" id="{514F6CE0-3F09-7646-BBD8-40CD5B5F67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2" name="object 4">
              <a:extLst>
                <a:ext uri="{FF2B5EF4-FFF2-40B4-BE49-F238E27FC236}">
                  <a16:creationId xmlns:a16="http://schemas.microsoft.com/office/drawing/2014/main" xmlns="" id="{63DD7692-3234-774B-A189-B60AD6FBC4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3" name="object 5">
              <a:extLst>
                <a:ext uri="{FF2B5EF4-FFF2-40B4-BE49-F238E27FC236}">
                  <a16:creationId xmlns:a16="http://schemas.microsoft.com/office/drawing/2014/main" xmlns="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6">
              <a:extLst>
                <a:ext uri="{FF2B5EF4-FFF2-40B4-BE49-F238E27FC236}">
                  <a16:creationId xmlns:a16="http://schemas.microsoft.com/office/drawing/2014/main" xmlns="" id="{7B743F23-EB63-4D40-A1B0-9F85F13184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5" name="object 7">
              <a:extLst>
                <a:ext uri="{FF2B5EF4-FFF2-40B4-BE49-F238E27FC236}">
                  <a16:creationId xmlns:a16="http://schemas.microsoft.com/office/drawing/2014/main" xmlns="" id="{43A3A301-51C5-3B46-8C24-00665A28DC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6" name="object 8">
              <a:extLst>
                <a:ext uri="{FF2B5EF4-FFF2-40B4-BE49-F238E27FC236}">
                  <a16:creationId xmlns:a16="http://schemas.microsoft.com/office/drawing/2014/main" xmlns="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9">
              <a:extLst>
                <a:ext uri="{FF2B5EF4-FFF2-40B4-BE49-F238E27FC236}">
                  <a16:creationId xmlns:a16="http://schemas.microsoft.com/office/drawing/2014/main" xmlns="" id="{8BE24660-4A3F-E348-9B52-76573469C6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8" name="object 10">
              <a:extLst>
                <a:ext uri="{FF2B5EF4-FFF2-40B4-BE49-F238E27FC236}">
                  <a16:creationId xmlns:a16="http://schemas.microsoft.com/office/drawing/2014/main" xmlns="" id="{405CD552-6241-DF42-B93A-6D51E2F9491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9" name="object 11">
              <a:extLst>
                <a:ext uri="{FF2B5EF4-FFF2-40B4-BE49-F238E27FC236}">
                  <a16:creationId xmlns:a16="http://schemas.microsoft.com/office/drawing/2014/main" xmlns="" id="{AB951ABE-E1DE-3F45-B987-283B3D4FEB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0" name="object 12">
              <a:extLst>
                <a:ext uri="{FF2B5EF4-FFF2-40B4-BE49-F238E27FC236}">
                  <a16:creationId xmlns:a16="http://schemas.microsoft.com/office/drawing/2014/main" xmlns="" id="{91348924-45C1-D74E-A748-D493422DC09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1" name="object 13">
              <a:extLst>
                <a:ext uri="{FF2B5EF4-FFF2-40B4-BE49-F238E27FC236}">
                  <a16:creationId xmlns:a16="http://schemas.microsoft.com/office/drawing/2014/main" xmlns="" id="{5D2C8A54-6116-0146-A33B-1645B48F2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2" name="object 14">
              <a:extLst>
                <a:ext uri="{FF2B5EF4-FFF2-40B4-BE49-F238E27FC236}">
                  <a16:creationId xmlns:a16="http://schemas.microsoft.com/office/drawing/2014/main" xmlns="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5">
              <a:extLst>
                <a:ext uri="{FF2B5EF4-FFF2-40B4-BE49-F238E27FC236}">
                  <a16:creationId xmlns:a16="http://schemas.microsoft.com/office/drawing/2014/main" xmlns="" id="{C2DB39E6-CEA0-FB47-AEC0-E21F16E1F69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2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989" y="3212977"/>
            <a:ext cx="78788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tserrat-Medium"/>
                <a:cs typeface="Times New Roman" pitchFamily="18" charset="0"/>
              </a:rPr>
              <a:t>Телефон в Архангельске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8182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) </a:t>
            </a:r>
            <a:r>
              <a:rPr lang="ru-RU" sz="20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tserrat-Medium"/>
              </a:rPr>
              <a:t>454182 (опция 5)</a:t>
            </a:r>
          </a:p>
          <a:p>
            <a:endParaRPr lang="ru-RU" sz="20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tserrat-Medium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-Medium"/>
              <a:cs typeface="Times New Roman" pitchFamily="18" charset="0"/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Montserrat-Medium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A97E8EE2-4551-1D4D-B20F-9ECBC399827F}"/>
              </a:ext>
            </a:extLst>
          </p:cNvPr>
          <p:cNvGrpSpPr/>
          <p:nvPr/>
        </p:nvGrpSpPr>
        <p:grpSpPr>
          <a:xfrm>
            <a:off x="687911" y="480009"/>
            <a:ext cx="825079" cy="963528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41254BC0-D9C2-B142-AFE9-DFB4D9F9F9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E507F1A5-4D52-5545-9CCE-E99AD6560D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866507DF-04FC-B448-8224-AA95FFED5C0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84152146-FE93-CD4C-B1C3-252710A289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952C9DAA-6652-504B-8CCA-A0FBF52EF6A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93B4D373-A57C-5147-AF7B-285DB10850A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113DCB0E-A553-AA4E-99CE-E160CB880C4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41916624-BBB3-8A40-ABE0-7D4E32E689D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93865CB1-3B31-DF48-8A1B-D44646006C7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3F6AACBB-DD95-7447-9CA5-1A712FF0754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674E59DD-21BC-9642-BE74-1E1E58C8037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5930CDB3-65C2-FE4C-AFB5-3809157D7E0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361CEE12-CFC5-0848-B5FA-F9E783486BB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9" name="object 2"/>
          <p:cNvSpPr txBox="1">
            <a:spLocks/>
          </p:cNvSpPr>
          <p:nvPr/>
        </p:nvSpPr>
        <p:spPr>
          <a:xfrm>
            <a:off x="2456723" y="332656"/>
            <a:ext cx="6786754" cy="438966"/>
          </a:xfrm>
          <a:prstGeom prst="rect">
            <a:avLst/>
          </a:prstGeom>
        </p:spPr>
        <p:txBody>
          <a:bodyPr vert="horz" wrap="square" lIns="0" tIns="8001" rIns="0" bIns="0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">
              <a:spcBef>
                <a:spcPts val="63"/>
              </a:spcBef>
            </a:pPr>
            <a:r>
              <a:rPr lang="ru-RU" sz="2800" spc="44" dirty="0" smtClean="0">
                <a:latin typeface="Calibri-Light"/>
                <a:cs typeface="Calibri-Light"/>
              </a:rPr>
              <a:t>Контактный телефоны</a:t>
            </a:r>
            <a:endParaRPr lang="ru-RU" sz="2800" dirty="0">
              <a:latin typeface="Calibri-Light"/>
              <a:cs typeface="Calibri-Light"/>
            </a:endParaRPr>
          </a:p>
        </p:txBody>
      </p:sp>
    </p:spTree>
    <p:extLst>
      <p:ext uri="{BB962C8B-B14F-4D97-AF65-F5344CB8AC3E}">
        <p14:creationId xmlns:p14="http://schemas.microsoft.com/office/powerpoint/2010/main" val="8127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К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9651</TotalTime>
  <Words>640</Words>
  <Application>Microsoft Office PowerPoint</Application>
  <PresentationFormat>Лист A4 (210x297 мм)</PresentationFormat>
  <Paragraphs>91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БК3</vt:lpstr>
      <vt:lpstr>Презентация PowerPoint</vt:lpstr>
      <vt:lpstr>ФИНАНСОВОЕ ОБЕСПЕЧЕНИЯ ПРЕДУПРЕДИТЕЛЬНЫХ МЕР  В 2025 ГОДУ, ПО СОСТОЯНИЮ НА 30.06.2025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 Архангельского регионального отделения  Фонда социального страхования Российской Федерации</dc:title>
  <dc:creator>Смирнова Екатерина Владимировна</dc:creator>
  <cp:lastModifiedBy>Наталья Игоревна Котлова</cp:lastModifiedBy>
  <cp:revision>679</cp:revision>
  <cp:lastPrinted>2024-12-12T09:42:41Z</cp:lastPrinted>
  <dcterms:created xsi:type="dcterms:W3CDTF">2014-11-21T15:38:07Z</dcterms:created>
  <dcterms:modified xsi:type="dcterms:W3CDTF">2025-07-04T12:22:52Z</dcterms:modified>
</cp:coreProperties>
</file>